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4"/>
  </p:notesMasterIdLst>
  <p:sldIdLst>
    <p:sldId id="256" r:id="rId2"/>
    <p:sldId id="318" r:id="rId3"/>
    <p:sldId id="257" r:id="rId4"/>
    <p:sldId id="301" r:id="rId5"/>
    <p:sldId id="331" r:id="rId6"/>
    <p:sldId id="319" r:id="rId7"/>
    <p:sldId id="315" r:id="rId8"/>
    <p:sldId id="320" r:id="rId9"/>
    <p:sldId id="332" r:id="rId10"/>
    <p:sldId id="333" r:id="rId11"/>
    <p:sldId id="334" r:id="rId12"/>
    <p:sldId id="335" r:id="rId13"/>
    <p:sldId id="336" r:id="rId14"/>
    <p:sldId id="337" r:id="rId15"/>
    <p:sldId id="338" r:id="rId16"/>
    <p:sldId id="339" r:id="rId17"/>
    <p:sldId id="341" r:id="rId18"/>
    <p:sldId id="284" r:id="rId19"/>
    <p:sldId id="330" r:id="rId20"/>
    <p:sldId id="310" r:id="rId21"/>
    <p:sldId id="322" r:id="rId22"/>
    <p:sldId id="317" r:id="rId23"/>
    <p:sldId id="314" r:id="rId24"/>
    <p:sldId id="313" r:id="rId25"/>
    <p:sldId id="325" r:id="rId26"/>
    <p:sldId id="326" r:id="rId27"/>
    <p:sldId id="327" r:id="rId28"/>
    <p:sldId id="328" r:id="rId29"/>
    <p:sldId id="323" r:id="rId30"/>
    <p:sldId id="324" r:id="rId31"/>
    <p:sldId id="300" r:id="rId32"/>
    <p:sldId id="302" r:id="rId33"/>
    <p:sldId id="303" r:id="rId34"/>
    <p:sldId id="304" r:id="rId35"/>
    <p:sldId id="305" r:id="rId36"/>
    <p:sldId id="306" r:id="rId37"/>
    <p:sldId id="307" r:id="rId38"/>
    <p:sldId id="308" r:id="rId39"/>
    <p:sldId id="309" r:id="rId40"/>
    <p:sldId id="311" r:id="rId41"/>
    <p:sldId id="312" r:id="rId42"/>
    <p:sldId id="283" r:id="rId43"/>
    <p:sldId id="285" r:id="rId44"/>
    <p:sldId id="286" r:id="rId45"/>
    <p:sldId id="287" r:id="rId46"/>
    <p:sldId id="288" r:id="rId47"/>
    <p:sldId id="289" r:id="rId48"/>
    <p:sldId id="290" r:id="rId49"/>
    <p:sldId id="291" r:id="rId50"/>
    <p:sldId id="292" r:id="rId51"/>
    <p:sldId id="293" r:id="rId52"/>
    <p:sldId id="294" r:id="rId53"/>
    <p:sldId id="296" r:id="rId54"/>
    <p:sldId id="295" r:id="rId55"/>
    <p:sldId id="297" r:id="rId56"/>
    <p:sldId id="298" r:id="rId57"/>
    <p:sldId id="299" r:id="rId58"/>
    <p:sldId id="258" r:id="rId59"/>
    <p:sldId id="259" r:id="rId60"/>
    <p:sldId id="260" r:id="rId61"/>
    <p:sldId id="261" r:id="rId62"/>
    <p:sldId id="262" r:id="rId63"/>
    <p:sldId id="263" r:id="rId64"/>
    <p:sldId id="264" r:id="rId65"/>
    <p:sldId id="265" r:id="rId66"/>
    <p:sldId id="266" r:id="rId67"/>
    <p:sldId id="267" r:id="rId68"/>
    <p:sldId id="268" r:id="rId69"/>
    <p:sldId id="269" r:id="rId70"/>
    <p:sldId id="270" r:id="rId71"/>
    <p:sldId id="271" r:id="rId72"/>
    <p:sldId id="272" r:id="rId73"/>
    <p:sldId id="273" r:id="rId74"/>
    <p:sldId id="280" r:id="rId75"/>
    <p:sldId id="274" r:id="rId76"/>
    <p:sldId id="275" r:id="rId77"/>
    <p:sldId id="282" r:id="rId78"/>
    <p:sldId id="281" r:id="rId79"/>
    <p:sldId id="276" r:id="rId80"/>
    <p:sldId id="277" r:id="rId81"/>
    <p:sldId id="278" r:id="rId82"/>
    <p:sldId id="279"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05" autoAdjust="0"/>
  </p:normalViewPr>
  <p:slideViewPr>
    <p:cSldViewPr>
      <p:cViewPr varScale="1">
        <p:scale>
          <a:sx n="107" d="100"/>
          <a:sy n="107" d="100"/>
        </p:scale>
        <p:origin x="-540"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beamssrv1\leveling$\mu2E%20RPP\Long%20counters\plateaus\250'%20TLM%20plateaus\250'%20plateaus%204-11-12\80%20bunches%20500%20vo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beamssrv1\leveling$\mu2E%20RPP\Long%20counters\Requirements%20Document\background%20summary%20sheet\TLM%20background%20check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beamssrv1\leveling$\mu2E%20RPP\Long%20counters\Requirements%20Document\background%20summary%20sheet\TLM%20background%20check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beamssrv1\leveling$\mu2E%20RPP\Long%20counters\Requirements%20Document\background%20summary%20sheet\TLM%20background%20check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beamssrv1\leveling$\mu2E%20RPP\Long%20counters\Requirements%20Document\background%20summary%20sheet\TLM%20background%20check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Keithly 6517B response vs time for 250' TLM
500 volt bias, 1 turn, 80 bunches lost in A2B7
</a:t>
            </a:r>
          </a:p>
        </c:rich>
      </c:tx>
      <c:layout/>
    </c:title>
    <c:plotArea>
      <c:layout/>
      <c:scatterChart>
        <c:scatterStyle val="lineMarker"/>
        <c:ser>
          <c:idx val="0"/>
          <c:order val="0"/>
          <c:spPr>
            <a:ln w="28575">
              <a:noFill/>
            </a:ln>
          </c:spPr>
          <c:xVal>
            <c:numRef>
              <c:f>Sheet4!$A$2:$A$101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Sheet4!$B$2:$B$101</c:f>
              <c:numCache>
                <c:formatCode>General</c:formatCode>
                <c:ptCount val="100"/>
                <c:pt idx="0">
                  <c:v>6.1000000000000125E-11</c:v>
                </c:pt>
                <c:pt idx="1">
                  <c:v>9.8000000000000256E-11</c:v>
                </c:pt>
                <c:pt idx="2">
                  <c:v>1.3100000000000032E-10</c:v>
                </c:pt>
                <c:pt idx="3">
                  <c:v>1.4800000000000034E-10</c:v>
                </c:pt>
                <c:pt idx="4">
                  <c:v>1.8800000000000051E-10</c:v>
                </c:pt>
                <c:pt idx="5">
                  <c:v>2.2800000000000058E-10</c:v>
                </c:pt>
                <c:pt idx="6">
                  <c:v>2.3300000000000038E-10</c:v>
                </c:pt>
                <c:pt idx="7">
                  <c:v>2.6000000000000055E-10</c:v>
                </c:pt>
                <c:pt idx="8">
                  <c:v>2.6600000000000063E-10</c:v>
                </c:pt>
                <c:pt idx="9">
                  <c:v>2.9800000000000068E-10</c:v>
                </c:pt>
                <c:pt idx="10">
                  <c:v>3.3200000000000061E-10</c:v>
                </c:pt>
                <c:pt idx="11">
                  <c:v>3.510000000000007E-10</c:v>
                </c:pt>
                <c:pt idx="12">
                  <c:v>3.810000000000007E-10</c:v>
                </c:pt>
                <c:pt idx="13">
                  <c:v>4.0000000000000084E-10</c:v>
                </c:pt>
                <c:pt idx="14">
                  <c:v>4.3000000000000084E-10</c:v>
                </c:pt>
                <c:pt idx="15">
                  <c:v>4.6800000000000107E-10</c:v>
                </c:pt>
                <c:pt idx="16">
                  <c:v>1.0793800000000024E-7</c:v>
                </c:pt>
                <c:pt idx="17">
                  <c:v>1.0810000000000015E-7</c:v>
                </c:pt>
                <c:pt idx="18">
                  <c:v>1.0812500000000024E-7</c:v>
                </c:pt>
                <c:pt idx="19">
                  <c:v>1.0814000000000016E-7</c:v>
                </c:pt>
                <c:pt idx="20">
                  <c:v>1.0817400000000017E-7</c:v>
                </c:pt>
                <c:pt idx="21">
                  <c:v>1.0819500000000018E-7</c:v>
                </c:pt>
                <c:pt idx="22">
                  <c:v>1.0821000000000024E-7</c:v>
                </c:pt>
                <c:pt idx="23">
                  <c:v>1.0823900000000017E-7</c:v>
                </c:pt>
                <c:pt idx="24">
                  <c:v>1.0825900000000016E-7</c:v>
                </c:pt>
                <c:pt idx="25">
                  <c:v>1.0829500000000024E-7</c:v>
                </c:pt>
                <c:pt idx="26">
                  <c:v>1.0832000000000015E-7</c:v>
                </c:pt>
                <c:pt idx="27">
                  <c:v>1.0832800000000019E-7</c:v>
                </c:pt>
                <c:pt idx="28">
                  <c:v>1.0836900000000013E-7</c:v>
                </c:pt>
                <c:pt idx="29">
                  <c:v>1.0838100000000018E-7</c:v>
                </c:pt>
                <c:pt idx="30">
                  <c:v>1.0839700000000013E-7</c:v>
                </c:pt>
                <c:pt idx="31">
                  <c:v>1.0842800000000026E-7</c:v>
                </c:pt>
                <c:pt idx="32">
                  <c:v>1.0845100000000023E-7</c:v>
                </c:pt>
                <c:pt idx="33">
                  <c:v>1.0847300000000017E-7</c:v>
                </c:pt>
                <c:pt idx="34">
                  <c:v>1.0849500000000024E-7</c:v>
                </c:pt>
                <c:pt idx="35">
                  <c:v>1.0853700000000019E-7</c:v>
                </c:pt>
                <c:pt idx="36">
                  <c:v>1.085690000000001E-7</c:v>
                </c:pt>
                <c:pt idx="37">
                  <c:v>1.0858400000000013E-7</c:v>
                </c:pt>
                <c:pt idx="38">
                  <c:v>1.0861000000000024E-7</c:v>
                </c:pt>
                <c:pt idx="39">
                  <c:v>1.0862900000000018E-7</c:v>
                </c:pt>
                <c:pt idx="40">
                  <c:v>1.0863000000000024E-7</c:v>
                </c:pt>
                <c:pt idx="41">
                  <c:v>1.086560000000002E-7</c:v>
                </c:pt>
                <c:pt idx="42">
                  <c:v>1.0870500000000023E-7</c:v>
                </c:pt>
                <c:pt idx="43">
                  <c:v>1.0870100000000019E-7</c:v>
                </c:pt>
                <c:pt idx="44">
                  <c:v>1.0871000000000018E-7</c:v>
                </c:pt>
                <c:pt idx="45">
                  <c:v>1.0875900000000011E-7</c:v>
                </c:pt>
                <c:pt idx="46">
                  <c:v>1.0879700000000015E-7</c:v>
                </c:pt>
                <c:pt idx="47">
                  <c:v>1.0879700000000015E-7</c:v>
                </c:pt>
                <c:pt idx="48">
                  <c:v>1.0884100000000024E-7</c:v>
                </c:pt>
                <c:pt idx="49">
                  <c:v>1.0886400000000024E-7</c:v>
                </c:pt>
                <c:pt idx="50">
                  <c:v>1.0888600000000019E-7</c:v>
                </c:pt>
                <c:pt idx="51">
                  <c:v>1.089240000000002E-7</c:v>
                </c:pt>
                <c:pt idx="52">
                  <c:v>1.0893900000000015E-7</c:v>
                </c:pt>
                <c:pt idx="53">
                  <c:v>1.0896000000000015E-7</c:v>
                </c:pt>
                <c:pt idx="54">
                  <c:v>1.0897900000000011E-7</c:v>
                </c:pt>
                <c:pt idx="55">
                  <c:v>1.0900000000000023E-7</c:v>
                </c:pt>
                <c:pt idx="56">
                  <c:v>1.090190000000002E-7</c:v>
                </c:pt>
                <c:pt idx="57">
                  <c:v>1.0903500000000026E-7</c:v>
                </c:pt>
                <c:pt idx="58">
                  <c:v>1.0904400000000022E-7</c:v>
                </c:pt>
                <c:pt idx="59">
                  <c:v>1.090660000000002E-7</c:v>
                </c:pt>
                <c:pt idx="60">
                  <c:v>1.0907900000000015E-7</c:v>
                </c:pt>
                <c:pt idx="61">
                  <c:v>1.0911200000000015E-7</c:v>
                </c:pt>
                <c:pt idx="62">
                  <c:v>1.0913500000000023E-7</c:v>
                </c:pt>
                <c:pt idx="63">
                  <c:v>1.0916100000000017E-7</c:v>
                </c:pt>
                <c:pt idx="64">
                  <c:v>1.0920900000000021E-7</c:v>
                </c:pt>
                <c:pt idx="65">
                  <c:v>1.0922200000000018E-7</c:v>
                </c:pt>
                <c:pt idx="66">
                  <c:v>1.0924700000000024E-7</c:v>
                </c:pt>
                <c:pt idx="67">
                  <c:v>1.0926500000000027E-7</c:v>
                </c:pt>
                <c:pt idx="68">
                  <c:v>1.0928200000000017E-7</c:v>
                </c:pt>
                <c:pt idx="69">
                  <c:v>1.0930300000000018E-7</c:v>
                </c:pt>
                <c:pt idx="70">
                  <c:v>1.0933300000000015E-7</c:v>
                </c:pt>
                <c:pt idx="71">
                  <c:v>1.0934900000000013E-7</c:v>
                </c:pt>
                <c:pt idx="72">
                  <c:v>1.0937900000000015E-7</c:v>
                </c:pt>
                <c:pt idx="73">
                  <c:v>1.0938600000000013E-7</c:v>
                </c:pt>
                <c:pt idx="74">
                  <c:v>1.0941900000000021E-7</c:v>
                </c:pt>
                <c:pt idx="75">
                  <c:v>1.0944800000000024E-7</c:v>
                </c:pt>
                <c:pt idx="76">
                  <c:v>1.0946600000000018E-7</c:v>
                </c:pt>
                <c:pt idx="77">
                  <c:v>1.0948000000000018E-7</c:v>
                </c:pt>
                <c:pt idx="78">
                  <c:v>1.094870000000002E-7</c:v>
                </c:pt>
                <c:pt idx="79">
                  <c:v>1.095070000000002E-7</c:v>
                </c:pt>
                <c:pt idx="80">
                  <c:v>1.0953800000000024E-7</c:v>
                </c:pt>
                <c:pt idx="81">
                  <c:v>1.0955200000000011E-7</c:v>
                </c:pt>
                <c:pt idx="82">
                  <c:v>1.0958600000000011E-7</c:v>
                </c:pt>
                <c:pt idx="83">
                  <c:v>1.0958600000000011E-7</c:v>
                </c:pt>
                <c:pt idx="84">
                  <c:v>1.0959600000000013E-7</c:v>
                </c:pt>
                <c:pt idx="85">
                  <c:v>1.0964100000000025E-7</c:v>
                </c:pt>
                <c:pt idx="86">
                  <c:v>1.0965800000000024E-7</c:v>
                </c:pt>
                <c:pt idx="87">
                  <c:v>1.0969500000000027E-7</c:v>
                </c:pt>
                <c:pt idx="88">
                  <c:v>1.0971800000000024E-7</c:v>
                </c:pt>
                <c:pt idx="89">
                  <c:v>1.0974700000000018E-7</c:v>
                </c:pt>
                <c:pt idx="90">
                  <c:v>1.0976600000000015E-7</c:v>
                </c:pt>
                <c:pt idx="91">
                  <c:v>1.0974700000000018E-7</c:v>
                </c:pt>
                <c:pt idx="92">
                  <c:v>1.097640000000002E-7</c:v>
                </c:pt>
                <c:pt idx="93">
                  <c:v>1.0978700000000013E-7</c:v>
                </c:pt>
                <c:pt idx="94">
                  <c:v>1.097820000000001E-7</c:v>
                </c:pt>
                <c:pt idx="95">
                  <c:v>1.0982100000000024E-7</c:v>
                </c:pt>
                <c:pt idx="96">
                  <c:v>1.0985000000000017E-7</c:v>
                </c:pt>
                <c:pt idx="97">
                  <c:v>1.0987500000000026E-7</c:v>
                </c:pt>
                <c:pt idx="98">
                  <c:v>1.0990400000000023E-7</c:v>
                </c:pt>
                <c:pt idx="99">
                  <c:v>1.0991300000000018E-7</c:v>
                </c:pt>
              </c:numCache>
            </c:numRef>
          </c:yVal>
        </c:ser>
        <c:axId val="115923200"/>
        <c:axId val="118053504"/>
      </c:scatterChart>
      <c:scatterChart>
        <c:scatterStyle val="lineMarker"/>
        <c:ser>
          <c:idx val="1"/>
          <c:order val="1"/>
          <c:tx>
            <c:v>background rate</c:v>
          </c:tx>
          <c:spPr>
            <a:ln w="28575">
              <a:noFill/>
            </a:ln>
          </c:spPr>
          <c:xVal>
            <c:numRef>
              <c:f>Sheet4!$A$3:$A$101</c:f>
              <c:numCache>
                <c:formatCode>General</c:formatCode>
                <c:ptCount val="99"/>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pt idx="49">
                  <c:v>51</c:v>
                </c:pt>
                <c:pt idx="50">
                  <c:v>52</c:v>
                </c:pt>
                <c:pt idx="51">
                  <c:v>53</c:v>
                </c:pt>
                <c:pt idx="52">
                  <c:v>54</c:v>
                </c:pt>
                <c:pt idx="53">
                  <c:v>55</c:v>
                </c:pt>
                <c:pt idx="54">
                  <c:v>56</c:v>
                </c:pt>
                <c:pt idx="55">
                  <c:v>57</c:v>
                </c:pt>
                <c:pt idx="56">
                  <c:v>58</c:v>
                </c:pt>
                <c:pt idx="57">
                  <c:v>59</c:v>
                </c:pt>
                <c:pt idx="58">
                  <c:v>60</c:v>
                </c:pt>
                <c:pt idx="59">
                  <c:v>61</c:v>
                </c:pt>
                <c:pt idx="60">
                  <c:v>62</c:v>
                </c:pt>
                <c:pt idx="61">
                  <c:v>63</c:v>
                </c:pt>
                <c:pt idx="62">
                  <c:v>64</c:v>
                </c:pt>
                <c:pt idx="63">
                  <c:v>65</c:v>
                </c:pt>
                <c:pt idx="64">
                  <c:v>66</c:v>
                </c:pt>
                <c:pt idx="65">
                  <c:v>67</c:v>
                </c:pt>
                <c:pt idx="66">
                  <c:v>68</c:v>
                </c:pt>
                <c:pt idx="67">
                  <c:v>69</c:v>
                </c:pt>
                <c:pt idx="68">
                  <c:v>70</c:v>
                </c:pt>
                <c:pt idx="69">
                  <c:v>71</c:v>
                </c:pt>
                <c:pt idx="70">
                  <c:v>72</c:v>
                </c:pt>
                <c:pt idx="71">
                  <c:v>73</c:v>
                </c:pt>
                <c:pt idx="72">
                  <c:v>74</c:v>
                </c:pt>
                <c:pt idx="73">
                  <c:v>75</c:v>
                </c:pt>
                <c:pt idx="74">
                  <c:v>76</c:v>
                </c:pt>
                <c:pt idx="75">
                  <c:v>77</c:v>
                </c:pt>
                <c:pt idx="76">
                  <c:v>78</c:v>
                </c:pt>
                <c:pt idx="77">
                  <c:v>79</c:v>
                </c:pt>
                <c:pt idx="78">
                  <c:v>80</c:v>
                </c:pt>
                <c:pt idx="79">
                  <c:v>81</c:v>
                </c:pt>
                <c:pt idx="80">
                  <c:v>82</c:v>
                </c:pt>
                <c:pt idx="81">
                  <c:v>83</c:v>
                </c:pt>
                <c:pt idx="82">
                  <c:v>84</c:v>
                </c:pt>
                <c:pt idx="83">
                  <c:v>85</c:v>
                </c:pt>
                <c:pt idx="84">
                  <c:v>86</c:v>
                </c:pt>
                <c:pt idx="85">
                  <c:v>87</c:v>
                </c:pt>
                <c:pt idx="86">
                  <c:v>88</c:v>
                </c:pt>
                <c:pt idx="87">
                  <c:v>89</c:v>
                </c:pt>
                <c:pt idx="88">
                  <c:v>90</c:v>
                </c:pt>
                <c:pt idx="89">
                  <c:v>91</c:v>
                </c:pt>
                <c:pt idx="90">
                  <c:v>92</c:v>
                </c:pt>
                <c:pt idx="91">
                  <c:v>93</c:v>
                </c:pt>
                <c:pt idx="92">
                  <c:v>94</c:v>
                </c:pt>
                <c:pt idx="93">
                  <c:v>95</c:v>
                </c:pt>
                <c:pt idx="94">
                  <c:v>96</c:v>
                </c:pt>
                <c:pt idx="95">
                  <c:v>97</c:v>
                </c:pt>
                <c:pt idx="96">
                  <c:v>98</c:v>
                </c:pt>
                <c:pt idx="97">
                  <c:v>99</c:v>
                </c:pt>
                <c:pt idx="98">
                  <c:v>100</c:v>
                </c:pt>
              </c:numCache>
            </c:numRef>
          </c:xVal>
          <c:yVal>
            <c:numRef>
              <c:f>Sheet4!$H$3:$H$101</c:f>
              <c:numCache>
                <c:formatCode>General</c:formatCode>
                <c:ptCount val="99"/>
                <c:pt idx="0">
                  <c:v>37</c:v>
                </c:pt>
                <c:pt idx="1">
                  <c:v>33.000000000000014</c:v>
                </c:pt>
                <c:pt idx="2">
                  <c:v>16.999999999999989</c:v>
                </c:pt>
                <c:pt idx="3">
                  <c:v>40</c:v>
                </c:pt>
                <c:pt idx="4">
                  <c:v>40</c:v>
                </c:pt>
                <c:pt idx="5">
                  <c:v>5.0000000000000364</c:v>
                </c:pt>
                <c:pt idx="6">
                  <c:v>26.999999999999943</c:v>
                </c:pt>
                <c:pt idx="7">
                  <c:v>6.0000000000000311</c:v>
                </c:pt>
                <c:pt idx="8">
                  <c:v>31.999999999999989</c:v>
                </c:pt>
                <c:pt idx="9">
                  <c:v>34</c:v>
                </c:pt>
                <c:pt idx="10">
                  <c:v>18.999999999999986</c:v>
                </c:pt>
                <c:pt idx="11">
                  <c:v>30</c:v>
                </c:pt>
                <c:pt idx="12">
                  <c:v>19.000000000000039</c:v>
                </c:pt>
                <c:pt idx="13">
                  <c:v>30</c:v>
                </c:pt>
                <c:pt idx="14">
                  <c:v>38.000000000000021</c:v>
                </c:pt>
                <c:pt idx="17">
                  <c:v>25.000000000001879</c:v>
                </c:pt>
                <c:pt idx="18">
                  <c:v>15.000000000003775</c:v>
                </c:pt>
                <c:pt idx="19">
                  <c:v>33.999999999998863</c:v>
                </c:pt>
                <c:pt idx="20">
                  <c:v>20.999999999997325</c:v>
                </c:pt>
                <c:pt idx="21">
                  <c:v>15.000000000003775</c:v>
                </c:pt>
                <c:pt idx="22">
                  <c:v>28.999999999993179</c:v>
                </c:pt>
                <c:pt idx="23">
                  <c:v>20.000000000009443</c:v>
                </c:pt>
                <c:pt idx="24">
                  <c:v>36.000000000001116</c:v>
                </c:pt>
                <c:pt idx="25">
                  <c:v>25.000000000001879</c:v>
                </c:pt>
                <c:pt idx="26">
                  <c:v>7.9999999999958398</c:v>
                </c:pt>
                <c:pt idx="27">
                  <c:v>40.999999999993548</c:v>
                </c:pt>
                <c:pt idx="28">
                  <c:v>12.000000000000373</c:v>
                </c:pt>
                <c:pt idx="29">
                  <c:v>16.000000000004906</c:v>
                </c:pt>
                <c:pt idx="30">
                  <c:v>30.999999999995442</c:v>
                </c:pt>
                <c:pt idx="31">
                  <c:v>22.999999999999609</c:v>
                </c:pt>
                <c:pt idx="32">
                  <c:v>21.99999999999849</c:v>
                </c:pt>
                <c:pt idx="33">
                  <c:v>22.00000000001171</c:v>
                </c:pt>
                <c:pt idx="34">
                  <c:v>41.999999999994685</c:v>
                </c:pt>
                <c:pt idx="35">
                  <c:v>31.999999999996593</c:v>
                </c:pt>
                <c:pt idx="36">
                  <c:v>15.000000000003775</c:v>
                </c:pt>
                <c:pt idx="37">
                  <c:v>26.000000000003013</c:v>
                </c:pt>
                <c:pt idx="38">
                  <c:v>18.999999999995076</c:v>
                </c:pt>
                <c:pt idx="39">
                  <c:v>1.000000000001134</c:v>
                </c:pt>
                <c:pt idx="40">
                  <c:v>26.000000000003013</c:v>
                </c:pt>
                <c:pt idx="41">
                  <c:v>49.000000000002593</c:v>
                </c:pt>
                <c:pt idx="42">
                  <c:v>-4.0000000000045395</c:v>
                </c:pt>
                <c:pt idx="43">
                  <c:v>8.9999999999969766</c:v>
                </c:pt>
                <c:pt idx="44">
                  <c:v>49.000000000002593</c:v>
                </c:pt>
                <c:pt idx="45">
                  <c:v>38.000000000003375</c:v>
                </c:pt>
                <c:pt idx="46">
                  <c:v>0</c:v>
                </c:pt>
                <c:pt idx="47">
                  <c:v>43.999999999996952</c:v>
                </c:pt>
                <c:pt idx="48">
                  <c:v>22.999999999999609</c:v>
                </c:pt>
                <c:pt idx="49">
                  <c:v>21.99999999999849</c:v>
                </c:pt>
                <c:pt idx="50">
                  <c:v>38.000000000003375</c:v>
                </c:pt>
                <c:pt idx="51">
                  <c:v>14.999999999990539</c:v>
                </c:pt>
                <c:pt idx="52">
                  <c:v>21.000000000010591</c:v>
                </c:pt>
                <c:pt idx="53">
                  <c:v>18.999999999995076</c:v>
                </c:pt>
                <c:pt idx="54">
                  <c:v>20.999999999997325</c:v>
                </c:pt>
                <c:pt idx="55">
                  <c:v>19.00000000000831</c:v>
                </c:pt>
                <c:pt idx="56">
                  <c:v>15.999999999991672</c:v>
                </c:pt>
                <c:pt idx="57">
                  <c:v>8.9999999999969766</c:v>
                </c:pt>
                <c:pt idx="58">
                  <c:v>22.00000000001171</c:v>
                </c:pt>
                <c:pt idx="59">
                  <c:v>12.999999999988281</c:v>
                </c:pt>
                <c:pt idx="60">
                  <c:v>33.000000000010949</c:v>
                </c:pt>
                <c:pt idx="61">
                  <c:v>22.999999999999609</c:v>
                </c:pt>
                <c:pt idx="62">
                  <c:v>25.999999999989779</c:v>
                </c:pt>
                <c:pt idx="63">
                  <c:v>48.000000000001492</c:v>
                </c:pt>
                <c:pt idx="64">
                  <c:v>13.000000000001505</c:v>
                </c:pt>
                <c:pt idx="65">
                  <c:v>25.000000000001879</c:v>
                </c:pt>
                <c:pt idx="66">
                  <c:v>18.000000000007176</c:v>
                </c:pt>
                <c:pt idx="67">
                  <c:v>16.999999999992806</c:v>
                </c:pt>
                <c:pt idx="68">
                  <c:v>20.999999999997325</c:v>
                </c:pt>
                <c:pt idx="69">
                  <c:v>30.00000000000755</c:v>
                </c:pt>
                <c:pt idx="70">
                  <c:v>15.999999999991672</c:v>
                </c:pt>
                <c:pt idx="71">
                  <c:v>30.00000000000755</c:v>
                </c:pt>
                <c:pt idx="72">
                  <c:v>6.9999999999947082</c:v>
                </c:pt>
                <c:pt idx="73">
                  <c:v>32.999999999997712</c:v>
                </c:pt>
                <c:pt idx="74">
                  <c:v>29.000000000006427</c:v>
                </c:pt>
                <c:pt idx="75">
                  <c:v>17.999999999993925</c:v>
                </c:pt>
                <c:pt idx="76">
                  <c:v>14.000000000002647</c:v>
                </c:pt>
                <c:pt idx="77">
                  <c:v>7.0000000000079377</c:v>
                </c:pt>
                <c:pt idx="78">
                  <c:v>19.999999999996209</c:v>
                </c:pt>
                <c:pt idx="79">
                  <c:v>30.999999999995442</c:v>
                </c:pt>
                <c:pt idx="80">
                  <c:v>14.000000000002647</c:v>
                </c:pt>
                <c:pt idx="81">
                  <c:v>33.999999999998863</c:v>
                </c:pt>
                <c:pt idx="82">
                  <c:v>0</c:v>
                </c:pt>
                <c:pt idx="83">
                  <c:v>9.9999999999981046</c:v>
                </c:pt>
                <c:pt idx="84">
                  <c:v>44.999999999998089</c:v>
                </c:pt>
                <c:pt idx="85">
                  <c:v>17.000000000006043</c:v>
                </c:pt>
                <c:pt idx="86">
                  <c:v>37.000000000002245</c:v>
                </c:pt>
                <c:pt idx="87">
                  <c:v>22.999999999999609</c:v>
                </c:pt>
                <c:pt idx="88">
                  <c:v>28.999999999993179</c:v>
                </c:pt>
                <c:pt idx="89">
                  <c:v>19.00000000000831</c:v>
                </c:pt>
                <c:pt idx="90">
                  <c:v>-19.00000000000831</c:v>
                </c:pt>
                <c:pt idx="91">
                  <c:v>17.000000000006043</c:v>
                </c:pt>
                <c:pt idx="92">
                  <c:v>22.999999999999609</c:v>
                </c:pt>
                <c:pt idx="93">
                  <c:v>-5.0000000000056692</c:v>
                </c:pt>
                <c:pt idx="94">
                  <c:v>39.000000000004505</c:v>
                </c:pt>
                <c:pt idx="95">
                  <c:v>28.999999999993179</c:v>
                </c:pt>
                <c:pt idx="96">
                  <c:v>25.000000000001879</c:v>
                </c:pt>
                <c:pt idx="97">
                  <c:v>29.000000000006427</c:v>
                </c:pt>
                <c:pt idx="98">
                  <c:v>8.9999999999969766</c:v>
                </c:pt>
              </c:numCache>
            </c:numRef>
          </c:yVal>
        </c:ser>
        <c:axId val="87100416"/>
        <c:axId val="87098496"/>
      </c:scatterChart>
      <c:valAx>
        <c:axId val="115923200"/>
        <c:scaling>
          <c:orientation val="minMax"/>
        </c:scaling>
        <c:axPos val="b"/>
        <c:title>
          <c:tx>
            <c:rich>
              <a:bodyPr/>
              <a:lstStyle/>
              <a:p>
                <a:pPr>
                  <a:defRPr/>
                </a:pPr>
                <a:r>
                  <a:rPr lang="en-US"/>
                  <a:t>seconds</a:t>
                </a:r>
              </a:p>
            </c:rich>
          </c:tx>
          <c:layout/>
        </c:title>
        <c:numFmt formatCode="General" sourceLinked="1"/>
        <c:tickLblPos val="nextTo"/>
        <c:crossAx val="118053504"/>
        <c:crossesAt val="0"/>
        <c:crossBetween val="midCat"/>
      </c:valAx>
      <c:valAx>
        <c:axId val="118053504"/>
        <c:scaling>
          <c:orientation val="minMax"/>
        </c:scaling>
        <c:axPos val="l"/>
        <c:majorGridlines/>
        <c:title>
          <c:tx>
            <c:rich>
              <a:bodyPr rot="-5400000" vert="horz"/>
              <a:lstStyle/>
              <a:p>
                <a:pPr>
                  <a:defRPr>
                    <a:solidFill>
                      <a:schemeClr val="accent1"/>
                    </a:solidFill>
                  </a:defRPr>
                </a:pPr>
                <a:r>
                  <a:rPr lang="en-US">
                    <a:solidFill>
                      <a:schemeClr val="accent1"/>
                    </a:solidFill>
                  </a:rPr>
                  <a:t>nC</a:t>
                </a:r>
              </a:p>
            </c:rich>
          </c:tx>
          <c:layout/>
        </c:title>
        <c:numFmt formatCode="0.00E+00" sourceLinked="0"/>
        <c:tickLblPos val="nextTo"/>
        <c:spPr>
          <a:noFill/>
        </c:spPr>
        <c:txPr>
          <a:bodyPr/>
          <a:lstStyle/>
          <a:p>
            <a:pPr>
              <a:defRPr>
                <a:solidFill>
                  <a:schemeClr val="accent1"/>
                </a:solidFill>
              </a:defRPr>
            </a:pPr>
            <a:endParaRPr lang="en-US"/>
          </a:p>
        </c:txPr>
        <c:crossAx val="115923200"/>
        <c:crosses val="autoZero"/>
        <c:crossBetween val="midCat"/>
      </c:valAx>
      <c:valAx>
        <c:axId val="87098496"/>
        <c:scaling>
          <c:orientation val="minMax"/>
        </c:scaling>
        <c:axPos val="r"/>
        <c:title>
          <c:tx>
            <c:rich>
              <a:bodyPr rot="-5400000" vert="horz"/>
              <a:lstStyle/>
              <a:p>
                <a:pPr>
                  <a:defRPr>
                    <a:solidFill>
                      <a:srgbClr val="C00000"/>
                    </a:solidFill>
                  </a:defRPr>
                </a:pPr>
                <a:r>
                  <a:rPr lang="en-US">
                    <a:solidFill>
                      <a:srgbClr val="C00000"/>
                    </a:solidFill>
                  </a:rPr>
                  <a:t>pC/second</a:t>
                </a:r>
              </a:p>
            </c:rich>
          </c:tx>
          <c:layout/>
        </c:title>
        <c:numFmt formatCode="General" sourceLinked="1"/>
        <c:tickLblPos val="nextTo"/>
        <c:spPr>
          <a:ln>
            <a:solidFill>
              <a:srgbClr val="C00000"/>
            </a:solidFill>
          </a:ln>
        </c:spPr>
        <c:txPr>
          <a:bodyPr/>
          <a:lstStyle/>
          <a:p>
            <a:pPr>
              <a:defRPr>
                <a:solidFill>
                  <a:srgbClr val="C00000"/>
                </a:solidFill>
              </a:defRPr>
            </a:pPr>
            <a:endParaRPr lang="en-US"/>
          </a:p>
        </c:txPr>
        <c:crossAx val="87100416"/>
        <c:crosses val="max"/>
        <c:crossBetween val="midCat"/>
      </c:valAx>
      <c:valAx>
        <c:axId val="87100416"/>
        <c:scaling>
          <c:orientation val="minMax"/>
        </c:scaling>
        <c:delete val="1"/>
        <c:axPos val="b"/>
        <c:numFmt formatCode="General" sourceLinked="1"/>
        <c:tickLblPos val="none"/>
        <c:crossAx val="87098496"/>
        <c:crosses val="autoZero"/>
        <c:crossBetween val="midCat"/>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b="0"/>
            </a:pPr>
            <a:r>
              <a:rPr lang="en-US" b="0"/>
              <a:t>10' TLM background measurement component</a:t>
            </a:r>
          </a:p>
          <a:p>
            <a:pPr>
              <a:defRPr b="0"/>
            </a:pPr>
            <a:r>
              <a:rPr lang="en-US" b="0"/>
              <a:t>of beam loss measurement</a:t>
            </a:r>
          </a:p>
        </c:rich>
      </c:tx>
      <c:layout/>
    </c:title>
    <c:plotArea>
      <c:layout/>
      <c:scatterChart>
        <c:scatterStyle val="lineMarker"/>
        <c:ser>
          <c:idx val="0"/>
          <c:order val="0"/>
          <c:tx>
            <c:v>10 ft - 8 bunches</c:v>
          </c:tx>
          <c:spPr>
            <a:ln w="28575">
              <a:noFill/>
            </a:ln>
          </c:spPr>
          <c:xVal>
            <c:numRef>
              <c:f>'10 ft'!$A$3:$A$13</c:f>
              <c:numCache>
                <c:formatCode>General</c:formatCode>
                <c:ptCount val="11"/>
                <c:pt idx="0">
                  <c:v>2</c:v>
                </c:pt>
                <c:pt idx="1">
                  <c:v>5</c:v>
                </c:pt>
                <c:pt idx="2">
                  <c:v>10</c:v>
                </c:pt>
                <c:pt idx="3">
                  <c:v>11</c:v>
                </c:pt>
                <c:pt idx="4">
                  <c:v>20</c:v>
                </c:pt>
                <c:pt idx="5">
                  <c:v>50</c:v>
                </c:pt>
                <c:pt idx="6">
                  <c:v>100</c:v>
                </c:pt>
                <c:pt idx="7">
                  <c:v>200</c:v>
                </c:pt>
                <c:pt idx="8">
                  <c:v>500</c:v>
                </c:pt>
                <c:pt idx="9">
                  <c:v>1000</c:v>
                </c:pt>
                <c:pt idx="10">
                  <c:v>2000</c:v>
                </c:pt>
              </c:numCache>
            </c:numRef>
          </c:xVal>
          <c:yVal>
            <c:numRef>
              <c:f>'10 ft'!$D$3:$D$13</c:f>
              <c:numCache>
                <c:formatCode>0.0</c:formatCode>
                <c:ptCount val="11"/>
                <c:pt idx="0">
                  <c:v>1.4399999999999989E-2</c:v>
                </c:pt>
                <c:pt idx="1">
                  <c:v>0</c:v>
                </c:pt>
                <c:pt idx="2">
                  <c:v>1.4999999999999998E-2</c:v>
                </c:pt>
                <c:pt idx="3">
                  <c:v>3.5999999999999997E-2</c:v>
                </c:pt>
                <c:pt idx="4">
                  <c:v>3.5999999999999997E-2</c:v>
                </c:pt>
                <c:pt idx="5">
                  <c:v>9.6000000000000002E-2</c:v>
                </c:pt>
                <c:pt idx="6">
                  <c:v>0.1800000000000001</c:v>
                </c:pt>
                <c:pt idx="7">
                  <c:v>0.36600000000000027</c:v>
                </c:pt>
                <c:pt idx="8">
                  <c:v>0.9</c:v>
                </c:pt>
                <c:pt idx="9">
                  <c:v>1.637999999999999</c:v>
                </c:pt>
                <c:pt idx="10">
                  <c:v>4.5</c:v>
                </c:pt>
              </c:numCache>
            </c:numRef>
          </c:yVal>
        </c:ser>
        <c:ser>
          <c:idx val="1"/>
          <c:order val="1"/>
          <c:tx>
            <c:v>10 ft 80 bunches</c:v>
          </c:tx>
          <c:spPr>
            <a:ln w="28575">
              <a:noFill/>
            </a:ln>
          </c:spPr>
          <c:xVal>
            <c:numRef>
              <c:f>'10 ft'!$A$3:$A$13</c:f>
              <c:numCache>
                <c:formatCode>General</c:formatCode>
                <c:ptCount val="11"/>
                <c:pt idx="0">
                  <c:v>2</c:v>
                </c:pt>
                <c:pt idx="1">
                  <c:v>5</c:v>
                </c:pt>
                <c:pt idx="2">
                  <c:v>10</c:v>
                </c:pt>
                <c:pt idx="3">
                  <c:v>11</c:v>
                </c:pt>
                <c:pt idx="4">
                  <c:v>20</c:v>
                </c:pt>
                <c:pt idx="5">
                  <c:v>50</c:v>
                </c:pt>
                <c:pt idx="6">
                  <c:v>100</c:v>
                </c:pt>
                <c:pt idx="7">
                  <c:v>200</c:v>
                </c:pt>
                <c:pt idx="8">
                  <c:v>500</c:v>
                </c:pt>
                <c:pt idx="9">
                  <c:v>1000</c:v>
                </c:pt>
                <c:pt idx="10">
                  <c:v>2000</c:v>
                </c:pt>
              </c:numCache>
            </c:numRef>
          </c:xVal>
          <c:yVal>
            <c:numRef>
              <c:f>'10 ft'!$G$3:$G$13</c:f>
              <c:numCache>
                <c:formatCode>0.0</c:formatCode>
                <c:ptCount val="11"/>
                <c:pt idx="0">
                  <c:v>0.22800000000000001</c:v>
                </c:pt>
                <c:pt idx="1">
                  <c:v>0.28200000000000008</c:v>
                </c:pt>
                <c:pt idx="2">
                  <c:v>0.26400000000000001</c:v>
                </c:pt>
                <c:pt idx="3">
                  <c:v>0.27</c:v>
                </c:pt>
                <c:pt idx="4">
                  <c:v>0.32400000000000023</c:v>
                </c:pt>
                <c:pt idx="5">
                  <c:v>0.39600000000000035</c:v>
                </c:pt>
                <c:pt idx="6">
                  <c:v>0.52200000000000002</c:v>
                </c:pt>
                <c:pt idx="7">
                  <c:v>0.64200000000000046</c:v>
                </c:pt>
                <c:pt idx="8">
                  <c:v>1.1700000000000008</c:v>
                </c:pt>
                <c:pt idx="9">
                  <c:v>1.9740000000000009</c:v>
                </c:pt>
                <c:pt idx="10">
                  <c:v>3.9899999999999998</c:v>
                </c:pt>
              </c:numCache>
            </c:numRef>
          </c:yVal>
        </c:ser>
        <c:ser>
          <c:idx val="2"/>
          <c:order val="2"/>
          <c:tx>
            <c:v>10 ft 10 turns</c:v>
          </c:tx>
          <c:spPr>
            <a:ln w="28575">
              <a:noFill/>
            </a:ln>
          </c:spPr>
          <c:xVal>
            <c:numRef>
              <c:f>'10 ft'!$A$3:$A$13</c:f>
              <c:numCache>
                <c:formatCode>General</c:formatCode>
                <c:ptCount val="11"/>
                <c:pt idx="0">
                  <c:v>2</c:v>
                </c:pt>
                <c:pt idx="1">
                  <c:v>5</c:v>
                </c:pt>
                <c:pt idx="2">
                  <c:v>10</c:v>
                </c:pt>
                <c:pt idx="3">
                  <c:v>11</c:v>
                </c:pt>
                <c:pt idx="4">
                  <c:v>20</c:v>
                </c:pt>
                <c:pt idx="5">
                  <c:v>50</c:v>
                </c:pt>
                <c:pt idx="6">
                  <c:v>100</c:v>
                </c:pt>
                <c:pt idx="7">
                  <c:v>200</c:v>
                </c:pt>
                <c:pt idx="8">
                  <c:v>500</c:v>
                </c:pt>
                <c:pt idx="9">
                  <c:v>1000</c:v>
                </c:pt>
                <c:pt idx="10">
                  <c:v>2000</c:v>
                </c:pt>
              </c:numCache>
            </c:numRef>
          </c:xVal>
          <c:yVal>
            <c:numRef>
              <c:f>'10 ft'!$J$3:$J$13</c:f>
              <c:numCache>
                <c:formatCode>0.0</c:formatCode>
                <c:ptCount val="11"/>
                <c:pt idx="0">
                  <c:v>0.4170000000000002</c:v>
                </c:pt>
                <c:pt idx="1">
                  <c:v>1.2</c:v>
                </c:pt>
                <c:pt idx="2">
                  <c:v>1.44</c:v>
                </c:pt>
                <c:pt idx="3">
                  <c:v>1.464</c:v>
                </c:pt>
                <c:pt idx="4">
                  <c:v>1.6919999999999991</c:v>
                </c:pt>
                <c:pt idx="5">
                  <c:v>1.151999999999999</c:v>
                </c:pt>
                <c:pt idx="6">
                  <c:v>1.3740000000000001</c:v>
                </c:pt>
                <c:pt idx="7">
                  <c:v>1.74</c:v>
                </c:pt>
                <c:pt idx="8">
                  <c:v>2.8499999999999988</c:v>
                </c:pt>
                <c:pt idx="9">
                  <c:v>2.3459999999999988</c:v>
                </c:pt>
                <c:pt idx="10">
                  <c:v>3.66</c:v>
                </c:pt>
              </c:numCache>
            </c:numRef>
          </c:yVal>
        </c:ser>
        <c:axId val="112747648"/>
        <c:axId val="112757760"/>
      </c:scatterChart>
      <c:valAx>
        <c:axId val="112747648"/>
        <c:scaling>
          <c:orientation val="minMax"/>
          <c:max val="2000"/>
        </c:scaling>
        <c:axPos val="b"/>
        <c:title>
          <c:tx>
            <c:rich>
              <a:bodyPr/>
              <a:lstStyle/>
              <a:p>
                <a:pPr>
                  <a:defRPr b="0"/>
                </a:pPr>
                <a:r>
                  <a:rPr lang="en-US" b="0"/>
                  <a:t>bias voltage</a:t>
                </a:r>
              </a:p>
            </c:rich>
          </c:tx>
          <c:layout/>
        </c:title>
        <c:numFmt formatCode="General" sourceLinked="1"/>
        <c:tickLblPos val="nextTo"/>
        <c:crossAx val="112757760"/>
        <c:crosses val="autoZero"/>
        <c:crossBetween val="midCat"/>
      </c:valAx>
      <c:valAx>
        <c:axId val="112757760"/>
        <c:scaling>
          <c:orientation val="minMax"/>
        </c:scaling>
        <c:axPos val="l"/>
        <c:majorGridlines/>
        <c:title>
          <c:tx>
            <c:rich>
              <a:bodyPr rot="-5400000" vert="horz"/>
              <a:lstStyle/>
              <a:p>
                <a:pPr>
                  <a:defRPr b="0"/>
                </a:pPr>
                <a:r>
                  <a:rPr lang="en-US" b="0"/>
                  <a:t>nC/minute</a:t>
                </a:r>
              </a:p>
            </c:rich>
          </c:tx>
          <c:layout/>
        </c:title>
        <c:numFmt formatCode="0.0" sourceLinked="1"/>
        <c:tickLblPos val="nextTo"/>
        <c:crossAx val="112747648"/>
        <c:crosses val="autoZero"/>
        <c:crossBetween val="midCat"/>
      </c:val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b="0"/>
            </a:pPr>
            <a:r>
              <a:rPr lang="en-US" b="0"/>
              <a:t>125' TLM background measurement component</a:t>
            </a:r>
          </a:p>
          <a:p>
            <a:pPr>
              <a:defRPr b="0"/>
            </a:pPr>
            <a:r>
              <a:rPr lang="en-US" b="0"/>
              <a:t>of beam loss measurement</a:t>
            </a:r>
          </a:p>
        </c:rich>
      </c:tx>
      <c:layout/>
    </c:title>
    <c:plotArea>
      <c:layout/>
      <c:scatterChart>
        <c:scatterStyle val="lineMarker"/>
        <c:ser>
          <c:idx val="3"/>
          <c:order val="0"/>
          <c:tx>
            <c:v>125 ft 8 bunches</c:v>
          </c:tx>
          <c:spPr>
            <a:ln w="28575">
              <a:noFill/>
            </a:ln>
          </c:spPr>
          <c:xVal>
            <c:numRef>
              <c:f>'125 ft'!$A$3:$A$13</c:f>
              <c:numCache>
                <c:formatCode>General</c:formatCode>
                <c:ptCount val="11"/>
                <c:pt idx="0">
                  <c:v>2</c:v>
                </c:pt>
                <c:pt idx="1">
                  <c:v>5</c:v>
                </c:pt>
                <c:pt idx="2">
                  <c:v>10</c:v>
                </c:pt>
                <c:pt idx="3">
                  <c:v>11</c:v>
                </c:pt>
                <c:pt idx="4">
                  <c:v>20</c:v>
                </c:pt>
                <c:pt idx="5">
                  <c:v>50</c:v>
                </c:pt>
                <c:pt idx="6">
                  <c:v>100</c:v>
                </c:pt>
                <c:pt idx="7">
                  <c:v>200</c:v>
                </c:pt>
                <c:pt idx="8">
                  <c:v>500</c:v>
                </c:pt>
                <c:pt idx="9">
                  <c:v>1000</c:v>
                </c:pt>
                <c:pt idx="10">
                  <c:v>2000</c:v>
                </c:pt>
              </c:numCache>
            </c:numRef>
          </c:xVal>
          <c:yVal>
            <c:numRef>
              <c:f>'125 ft'!$D$3:$D$13</c:f>
              <c:numCache>
                <c:formatCode>0.0</c:formatCode>
                <c:ptCount val="11"/>
                <c:pt idx="0">
                  <c:v>6.6000000000000003E-2</c:v>
                </c:pt>
                <c:pt idx="1">
                  <c:v>0.114</c:v>
                </c:pt>
                <c:pt idx="2">
                  <c:v>0.114</c:v>
                </c:pt>
                <c:pt idx="3">
                  <c:v>0.12000000000000002</c:v>
                </c:pt>
                <c:pt idx="4">
                  <c:v>0.13200000000000001</c:v>
                </c:pt>
                <c:pt idx="5">
                  <c:v>0.12000000000000002</c:v>
                </c:pt>
                <c:pt idx="6">
                  <c:v>0.15600000000000011</c:v>
                </c:pt>
                <c:pt idx="7">
                  <c:v>0.222</c:v>
                </c:pt>
                <c:pt idx="8">
                  <c:v>0.37800000000000022</c:v>
                </c:pt>
                <c:pt idx="9">
                  <c:v>0.77400000000000047</c:v>
                </c:pt>
                <c:pt idx="10">
                  <c:v>2.0339999999999998</c:v>
                </c:pt>
              </c:numCache>
            </c:numRef>
          </c:yVal>
        </c:ser>
        <c:ser>
          <c:idx val="4"/>
          <c:order val="1"/>
          <c:tx>
            <c:v>125 ft 80 bunches</c:v>
          </c:tx>
          <c:spPr>
            <a:ln w="28575">
              <a:noFill/>
            </a:ln>
          </c:spPr>
          <c:xVal>
            <c:numRef>
              <c:f>'125 ft'!$A$3:$A$13</c:f>
              <c:numCache>
                <c:formatCode>General</c:formatCode>
                <c:ptCount val="11"/>
                <c:pt idx="0">
                  <c:v>2</c:v>
                </c:pt>
                <c:pt idx="1">
                  <c:v>5</c:v>
                </c:pt>
                <c:pt idx="2">
                  <c:v>10</c:v>
                </c:pt>
                <c:pt idx="3">
                  <c:v>11</c:v>
                </c:pt>
                <c:pt idx="4">
                  <c:v>20</c:v>
                </c:pt>
                <c:pt idx="5">
                  <c:v>50</c:v>
                </c:pt>
                <c:pt idx="6">
                  <c:v>100</c:v>
                </c:pt>
                <c:pt idx="7">
                  <c:v>200</c:v>
                </c:pt>
                <c:pt idx="8">
                  <c:v>500</c:v>
                </c:pt>
                <c:pt idx="9">
                  <c:v>1000</c:v>
                </c:pt>
                <c:pt idx="10">
                  <c:v>2000</c:v>
                </c:pt>
              </c:numCache>
            </c:numRef>
          </c:xVal>
          <c:yVal>
            <c:numRef>
              <c:f>'125 ft'!$G$3:$G$13</c:f>
              <c:numCache>
                <c:formatCode>0.0</c:formatCode>
                <c:ptCount val="11"/>
                <c:pt idx="0">
                  <c:v>0.18600000000000011</c:v>
                </c:pt>
                <c:pt idx="1">
                  <c:v>0.39600000000000035</c:v>
                </c:pt>
                <c:pt idx="2">
                  <c:v>0.504</c:v>
                </c:pt>
                <c:pt idx="3">
                  <c:v>0.78</c:v>
                </c:pt>
                <c:pt idx="4">
                  <c:v>0.82199999999999995</c:v>
                </c:pt>
                <c:pt idx="5">
                  <c:v>0.8280000000000004</c:v>
                </c:pt>
                <c:pt idx="6">
                  <c:v>1.1040000000000001</c:v>
                </c:pt>
                <c:pt idx="7">
                  <c:v>1.002</c:v>
                </c:pt>
                <c:pt idx="8">
                  <c:v>1.1100000000000001</c:v>
                </c:pt>
                <c:pt idx="9">
                  <c:v>1.482</c:v>
                </c:pt>
                <c:pt idx="10">
                  <c:v>3.09</c:v>
                </c:pt>
              </c:numCache>
            </c:numRef>
          </c:yVal>
        </c:ser>
        <c:ser>
          <c:idx val="5"/>
          <c:order val="2"/>
          <c:tx>
            <c:v>125 ft 10 turns</c:v>
          </c:tx>
          <c:spPr>
            <a:ln w="28575">
              <a:noFill/>
            </a:ln>
          </c:spPr>
          <c:xVal>
            <c:numRef>
              <c:f>'125 ft'!$A$3:$A$13</c:f>
              <c:numCache>
                <c:formatCode>General</c:formatCode>
                <c:ptCount val="11"/>
                <c:pt idx="0">
                  <c:v>2</c:v>
                </c:pt>
                <c:pt idx="1">
                  <c:v>5</c:v>
                </c:pt>
                <c:pt idx="2">
                  <c:v>10</c:v>
                </c:pt>
                <c:pt idx="3">
                  <c:v>11</c:v>
                </c:pt>
                <c:pt idx="4">
                  <c:v>20</c:v>
                </c:pt>
                <c:pt idx="5">
                  <c:v>50</c:v>
                </c:pt>
                <c:pt idx="6">
                  <c:v>100</c:v>
                </c:pt>
                <c:pt idx="7">
                  <c:v>200</c:v>
                </c:pt>
                <c:pt idx="8">
                  <c:v>500</c:v>
                </c:pt>
                <c:pt idx="9">
                  <c:v>1000</c:v>
                </c:pt>
                <c:pt idx="10">
                  <c:v>2000</c:v>
                </c:pt>
              </c:numCache>
            </c:numRef>
          </c:xVal>
          <c:yVal>
            <c:numRef>
              <c:f>'125 ft'!$K$3:$K$13</c:f>
              <c:numCache>
                <c:formatCode>0.0</c:formatCode>
                <c:ptCount val="11"/>
                <c:pt idx="0">
                  <c:v>0.9</c:v>
                </c:pt>
                <c:pt idx="1">
                  <c:v>1.758</c:v>
                </c:pt>
                <c:pt idx="2">
                  <c:v>3.0840000000000001</c:v>
                </c:pt>
                <c:pt idx="3">
                  <c:v>3.72</c:v>
                </c:pt>
                <c:pt idx="4">
                  <c:v>2.097</c:v>
                </c:pt>
                <c:pt idx="5">
                  <c:v>3.222</c:v>
                </c:pt>
                <c:pt idx="6">
                  <c:v>3.282</c:v>
                </c:pt>
                <c:pt idx="7">
                  <c:v>3.6119999999999997</c:v>
                </c:pt>
                <c:pt idx="8">
                  <c:v>4.4580000000000002</c:v>
                </c:pt>
                <c:pt idx="9">
                  <c:v>5.1779999999999964</c:v>
                </c:pt>
                <c:pt idx="10">
                  <c:v>7.2960000000000003</c:v>
                </c:pt>
              </c:numCache>
            </c:numRef>
          </c:yVal>
        </c:ser>
        <c:axId val="108929024"/>
        <c:axId val="126248064"/>
      </c:scatterChart>
      <c:valAx>
        <c:axId val="108929024"/>
        <c:scaling>
          <c:orientation val="minMax"/>
          <c:max val="2000"/>
        </c:scaling>
        <c:axPos val="b"/>
        <c:title>
          <c:tx>
            <c:rich>
              <a:bodyPr/>
              <a:lstStyle/>
              <a:p>
                <a:pPr>
                  <a:defRPr b="0"/>
                </a:pPr>
                <a:r>
                  <a:rPr lang="en-US" b="0"/>
                  <a:t>bias voltage</a:t>
                </a:r>
              </a:p>
            </c:rich>
          </c:tx>
          <c:layout/>
        </c:title>
        <c:numFmt formatCode="General" sourceLinked="1"/>
        <c:tickLblPos val="nextTo"/>
        <c:crossAx val="126248064"/>
        <c:crosses val="autoZero"/>
        <c:crossBetween val="midCat"/>
      </c:valAx>
      <c:valAx>
        <c:axId val="126248064"/>
        <c:scaling>
          <c:orientation val="minMax"/>
        </c:scaling>
        <c:axPos val="l"/>
        <c:majorGridlines/>
        <c:title>
          <c:tx>
            <c:rich>
              <a:bodyPr rot="-5400000" vert="horz"/>
              <a:lstStyle/>
              <a:p>
                <a:pPr>
                  <a:defRPr b="0"/>
                </a:pPr>
                <a:r>
                  <a:rPr lang="en-US" b="0"/>
                  <a:t>nC/minute</a:t>
                </a:r>
              </a:p>
            </c:rich>
          </c:tx>
          <c:layout/>
        </c:title>
        <c:numFmt formatCode="0.0" sourceLinked="1"/>
        <c:tickLblPos val="nextTo"/>
        <c:crossAx val="108929024"/>
        <c:crosses val="autoZero"/>
        <c:crossBetween val="midCat"/>
      </c:valAx>
    </c:plotArea>
    <c:legend>
      <c:legendPos val="r"/>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b="0"/>
            </a:pPr>
            <a:r>
              <a:rPr lang="en-US" b="0"/>
              <a:t>250' TLM background measurement component</a:t>
            </a:r>
          </a:p>
          <a:p>
            <a:pPr>
              <a:defRPr b="0"/>
            </a:pPr>
            <a:r>
              <a:rPr lang="en-US" b="0"/>
              <a:t>of beam loss measurement</a:t>
            </a:r>
          </a:p>
        </c:rich>
      </c:tx>
      <c:layout/>
    </c:title>
    <c:plotArea>
      <c:layout/>
      <c:scatterChart>
        <c:scatterStyle val="lineMarker"/>
        <c:ser>
          <c:idx val="0"/>
          <c:order val="0"/>
          <c:tx>
            <c:v>250 ft 8 bunches</c:v>
          </c:tx>
          <c:spPr>
            <a:ln w="28575">
              <a:noFill/>
            </a:ln>
          </c:spPr>
          <c:xVal>
            <c:numRef>
              <c:f>'250 ft'!$A$3:$A$13</c:f>
              <c:numCache>
                <c:formatCode>General</c:formatCode>
                <c:ptCount val="11"/>
                <c:pt idx="0">
                  <c:v>2</c:v>
                </c:pt>
                <c:pt idx="1">
                  <c:v>5</c:v>
                </c:pt>
                <c:pt idx="2">
                  <c:v>10</c:v>
                </c:pt>
                <c:pt idx="3">
                  <c:v>11</c:v>
                </c:pt>
                <c:pt idx="4">
                  <c:v>20</c:v>
                </c:pt>
                <c:pt idx="5">
                  <c:v>50</c:v>
                </c:pt>
                <c:pt idx="6">
                  <c:v>100</c:v>
                </c:pt>
                <c:pt idx="7">
                  <c:v>200</c:v>
                </c:pt>
                <c:pt idx="8">
                  <c:v>500</c:v>
                </c:pt>
                <c:pt idx="9">
                  <c:v>1000</c:v>
                </c:pt>
                <c:pt idx="10">
                  <c:v>2000</c:v>
                </c:pt>
              </c:numCache>
            </c:numRef>
          </c:xVal>
          <c:yVal>
            <c:numRef>
              <c:f>'250 ft'!$D$3:$D$13</c:f>
              <c:numCache>
                <c:formatCode>0.0</c:formatCode>
                <c:ptCount val="11"/>
                <c:pt idx="0">
                  <c:v>5.0400000000000014E-2</c:v>
                </c:pt>
                <c:pt idx="1">
                  <c:v>3.1800000000000002E-2</c:v>
                </c:pt>
                <c:pt idx="2">
                  <c:v>3.960000000000001E-2</c:v>
                </c:pt>
                <c:pt idx="3">
                  <c:v>0</c:v>
                </c:pt>
                <c:pt idx="4">
                  <c:v>6.8400000000000002E-2</c:v>
                </c:pt>
                <c:pt idx="5">
                  <c:v>5.16E-2</c:v>
                </c:pt>
                <c:pt idx="6">
                  <c:v>9.8400000000000043E-2</c:v>
                </c:pt>
                <c:pt idx="7">
                  <c:v>0.20519999999999999</c:v>
                </c:pt>
                <c:pt idx="8">
                  <c:v>0.43860000000000027</c:v>
                </c:pt>
                <c:pt idx="9">
                  <c:v>0.86400000000000043</c:v>
                </c:pt>
                <c:pt idx="10">
                  <c:v>1.764</c:v>
                </c:pt>
              </c:numCache>
            </c:numRef>
          </c:yVal>
        </c:ser>
        <c:ser>
          <c:idx val="1"/>
          <c:order val="1"/>
          <c:tx>
            <c:v>250 ft 80 bunches</c:v>
          </c:tx>
          <c:spPr>
            <a:ln w="28575">
              <a:noFill/>
            </a:ln>
          </c:spPr>
          <c:xVal>
            <c:numRef>
              <c:f>'250 ft'!$A$3:$A$13</c:f>
              <c:numCache>
                <c:formatCode>General</c:formatCode>
                <c:ptCount val="11"/>
                <c:pt idx="0">
                  <c:v>2</c:v>
                </c:pt>
                <c:pt idx="1">
                  <c:v>5</c:v>
                </c:pt>
                <c:pt idx="2">
                  <c:v>10</c:v>
                </c:pt>
                <c:pt idx="3">
                  <c:v>11</c:v>
                </c:pt>
                <c:pt idx="4">
                  <c:v>20</c:v>
                </c:pt>
                <c:pt idx="5">
                  <c:v>50</c:v>
                </c:pt>
                <c:pt idx="6">
                  <c:v>100</c:v>
                </c:pt>
                <c:pt idx="7">
                  <c:v>200</c:v>
                </c:pt>
                <c:pt idx="8">
                  <c:v>500</c:v>
                </c:pt>
                <c:pt idx="9">
                  <c:v>1000</c:v>
                </c:pt>
                <c:pt idx="10">
                  <c:v>2000</c:v>
                </c:pt>
              </c:numCache>
            </c:numRef>
          </c:xVal>
          <c:yVal>
            <c:numRef>
              <c:f>'250 ft'!$G$3:$G$13</c:f>
              <c:numCache>
                <c:formatCode>0.0</c:formatCode>
                <c:ptCount val="11"/>
                <c:pt idx="0">
                  <c:v>-0.66000000000000059</c:v>
                </c:pt>
                <c:pt idx="1">
                  <c:v>0.13739999999999999</c:v>
                </c:pt>
                <c:pt idx="2">
                  <c:v>0.40800000000000008</c:v>
                </c:pt>
                <c:pt idx="3">
                  <c:v>0.49800000000000028</c:v>
                </c:pt>
                <c:pt idx="4">
                  <c:v>0.51600000000000001</c:v>
                </c:pt>
                <c:pt idx="5">
                  <c:v>0.25800000000000001</c:v>
                </c:pt>
                <c:pt idx="6">
                  <c:v>0.4740000000000002</c:v>
                </c:pt>
                <c:pt idx="7">
                  <c:v>0.76800000000000046</c:v>
                </c:pt>
                <c:pt idx="8">
                  <c:v>1.458</c:v>
                </c:pt>
                <c:pt idx="9">
                  <c:v>1.6020000000000001</c:v>
                </c:pt>
                <c:pt idx="10">
                  <c:v>2.7</c:v>
                </c:pt>
              </c:numCache>
            </c:numRef>
          </c:yVal>
        </c:ser>
        <c:ser>
          <c:idx val="2"/>
          <c:order val="2"/>
          <c:tx>
            <c:v>250 ft 10 turns</c:v>
          </c:tx>
          <c:spPr>
            <a:ln w="28575">
              <a:noFill/>
            </a:ln>
          </c:spPr>
          <c:xVal>
            <c:numRef>
              <c:f>'250 ft'!$A$3:$A$13</c:f>
              <c:numCache>
                <c:formatCode>General</c:formatCode>
                <c:ptCount val="11"/>
                <c:pt idx="0">
                  <c:v>2</c:v>
                </c:pt>
                <c:pt idx="1">
                  <c:v>5</c:v>
                </c:pt>
                <c:pt idx="2">
                  <c:v>10</c:v>
                </c:pt>
                <c:pt idx="3">
                  <c:v>11</c:v>
                </c:pt>
                <c:pt idx="4">
                  <c:v>20</c:v>
                </c:pt>
                <c:pt idx="5">
                  <c:v>50</c:v>
                </c:pt>
                <c:pt idx="6">
                  <c:v>100</c:v>
                </c:pt>
                <c:pt idx="7">
                  <c:v>200</c:v>
                </c:pt>
                <c:pt idx="8">
                  <c:v>500</c:v>
                </c:pt>
                <c:pt idx="9">
                  <c:v>1000</c:v>
                </c:pt>
                <c:pt idx="10">
                  <c:v>2000</c:v>
                </c:pt>
              </c:numCache>
            </c:numRef>
          </c:xVal>
          <c:yVal>
            <c:numRef>
              <c:f>'250 ft'!$J$3:$J$13</c:f>
              <c:numCache>
                <c:formatCode>0.0</c:formatCode>
                <c:ptCount val="11"/>
                <c:pt idx="0">
                  <c:v>1.278</c:v>
                </c:pt>
                <c:pt idx="1">
                  <c:v>3.72</c:v>
                </c:pt>
                <c:pt idx="2">
                  <c:v>3.84</c:v>
                </c:pt>
                <c:pt idx="3">
                  <c:v>3</c:v>
                </c:pt>
                <c:pt idx="4">
                  <c:v>3.1739999999999999</c:v>
                </c:pt>
                <c:pt idx="5">
                  <c:v>3.8759999999999977</c:v>
                </c:pt>
                <c:pt idx="6">
                  <c:v>3.9059999999999997</c:v>
                </c:pt>
                <c:pt idx="7">
                  <c:v>4.242</c:v>
                </c:pt>
                <c:pt idx="8">
                  <c:v>4.5960000000000001</c:v>
                </c:pt>
                <c:pt idx="9">
                  <c:v>4.5960000000000001</c:v>
                </c:pt>
                <c:pt idx="10">
                  <c:v>5.7960000000000003</c:v>
                </c:pt>
              </c:numCache>
            </c:numRef>
          </c:yVal>
        </c:ser>
        <c:axId val="130834432"/>
        <c:axId val="130837120"/>
      </c:scatterChart>
      <c:valAx>
        <c:axId val="130834432"/>
        <c:scaling>
          <c:orientation val="minMax"/>
          <c:max val="2000"/>
        </c:scaling>
        <c:axPos val="b"/>
        <c:title>
          <c:tx>
            <c:rich>
              <a:bodyPr/>
              <a:lstStyle/>
              <a:p>
                <a:pPr>
                  <a:defRPr b="0"/>
                </a:pPr>
                <a:r>
                  <a:rPr lang="en-US" b="0"/>
                  <a:t>bias voltage</a:t>
                </a:r>
              </a:p>
            </c:rich>
          </c:tx>
          <c:layout/>
        </c:title>
        <c:numFmt formatCode="General" sourceLinked="1"/>
        <c:tickLblPos val="nextTo"/>
        <c:crossAx val="130837120"/>
        <c:crosses val="autoZero"/>
        <c:crossBetween val="midCat"/>
      </c:valAx>
      <c:valAx>
        <c:axId val="130837120"/>
        <c:scaling>
          <c:orientation val="minMax"/>
          <c:min val="0"/>
        </c:scaling>
        <c:axPos val="l"/>
        <c:majorGridlines/>
        <c:title>
          <c:tx>
            <c:rich>
              <a:bodyPr rot="-5400000" vert="horz"/>
              <a:lstStyle/>
              <a:p>
                <a:pPr>
                  <a:defRPr b="0"/>
                </a:pPr>
                <a:r>
                  <a:rPr lang="en-US" b="0"/>
                  <a:t>nC/minute</a:t>
                </a:r>
              </a:p>
            </c:rich>
          </c:tx>
          <c:layout/>
        </c:title>
        <c:numFmt formatCode="0.0" sourceLinked="1"/>
        <c:tickLblPos val="nextTo"/>
        <c:crossAx val="130834432"/>
        <c:crosses val="autoZero"/>
        <c:crossBetween val="midCat"/>
      </c:valAx>
    </c:plotArea>
    <c:legend>
      <c:legendPos val="r"/>
      <c:layout/>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b="0"/>
            </a:pPr>
            <a:r>
              <a:rPr lang="en-US" b="0"/>
              <a:t>TLM background during beam loss measurements at 500 volt bias</a:t>
            </a:r>
          </a:p>
        </c:rich>
      </c:tx>
      <c:layout/>
    </c:title>
    <c:plotArea>
      <c:layout/>
      <c:scatterChart>
        <c:scatterStyle val="lineMarker"/>
        <c:ser>
          <c:idx val="0"/>
          <c:order val="0"/>
          <c:tx>
            <c:v>10'</c:v>
          </c:tx>
          <c:spPr>
            <a:ln w="28575">
              <a:noFill/>
            </a:ln>
          </c:spPr>
          <c:xVal>
            <c:numRef>
              <c:f>'summary at 500 volts bias'!$B$2:$D$2</c:f>
              <c:numCache>
                <c:formatCode>General</c:formatCode>
                <c:ptCount val="3"/>
                <c:pt idx="0">
                  <c:v>1.4</c:v>
                </c:pt>
                <c:pt idx="1">
                  <c:v>37</c:v>
                </c:pt>
                <c:pt idx="2">
                  <c:v>325</c:v>
                </c:pt>
              </c:numCache>
            </c:numRef>
          </c:xVal>
          <c:yVal>
            <c:numRef>
              <c:f>'summary at 500 volts bias'!$B$4:$D$4</c:f>
              <c:numCache>
                <c:formatCode>0.0</c:formatCode>
                <c:ptCount val="3"/>
                <c:pt idx="0">
                  <c:v>0.9</c:v>
                </c:pt>
                <c:pt idx="1">
                  <c:v>1.1700000000000006</c:v>
                </c:pt>
                <c:pt idx="2">
                  <c:v>2.8499999999999988</c:v>
                </c:pt>
              </c:numCache>
            </c:numRef>
          </c:yVal>
        </c:ser>
        <c:ser>
          <c:idx val="1"/>
          <c:order val="1"/>
          <c:tx>
            <c:v>125'</c:v>
          </c:tx>
          <c:spPr>
            <a:ln w="28575">
              <a:noFill/>
            </a:ln>
          </c:spPr>
          <c:xVal>
            <c:numRef>
              <c:f>'summary at 500 volts bias'!$B$2:$D$2</c:f>
              <c:numCache>
                <c:formatCode>General</c:formatCode>
                <c:ptCount val="3"/>
                <c:pt idx="0">
                  <c:v>1.4</c:v>
                </c:pt>
                <c:pt idx="1">
                  <c:v>37</c:v>
                </c:pt>
                <c:pt idx="2">
                  <c:v>325</c:v>
                </c:pt>
              </c:numCache>
            </c:numRef>
          </c:xVal>
          <c:yVal>
            <c:numRef>
              <c:f>'summary at 500 volts bias'!$B$5:$D$5</c:f>
              <c:numCache>
                <c:formatCode>0.0</c:formatCode>
                <c:ptCount val="3"/>
                <c:pt idx="0">
                  <c:v>0.37800000000000017</c:v>
                </c:pt>
                <c:pt idx="1">
                  <c:v>1.1100000000000001</c:v>
                </c:pt>
                <c:pt idx="2">
                  <c:v>4.4580000000000002</c:v>
                </c:pt>
              </c:numCache>
            </c:numRef>
          </c:yVal>
        </c:ser>
        <c:ser>
          <c:idx val="2"/>
          <c:order val="2"/>
          <c:tx>
            <c:v>250'</c:v>
          </c:tx>
          <c:spPr>
            <a:ln w="28575">
              <a:noFill/>
            </a:ln>
          </c:spPr>
          <c:xVal>
            <c:numRef>
              <c:f>'summary at 500 volts bias'!$B$2:$D$2</c:f>
              <c:numCache>
                <c:formatCode>General</c:formatCode>
                <c:ptCount val="3"/>
                <c:pt idx="0">
                  <c:v>1.4</c:v>
                </c:pt>
                <c:pt idx="1">
                  <c:v>37</c:v>
                </c:pt>
                <c:pt idx="2">
                  <c:v>325</c:v>
                </c:pt>
              </c:numCache>
            </c:numRef>
          </c:xVal>
          <c:yVal>
            <c:numRef>
              <c:f>'summary at 500 volts bias'!$B$6:$D$6</c:f>
              <c:numCache>
                <c:formatCode>0.0</c:formatCode>
                <c:ptCount val="3"/>
                <c:pt idx="0">
                  <c:v>0.43860000000000021</c:v>
                </c:pt>
                <c:pt idx="1">
                  <c:v>1.458</c:v>
                </c:pt>
                <c:pt idx="2">
                  <c:v>4.5960000000000001</c:v>
                </c:pt>
              </c:numCache>
            </c:numRef>
          </c:yVal>
        </c:ser>
        <c:ser>
          <c:idx val="3"/>
          <c:order val="3"/>
          <c:tx>
            <c:v>338'</c:v>
          </c:tx>
          <c:spPr>
            <a:ln w="28575">
              <a:noFill/>
            </a:ln>
          </c:spPr>
          <c:xVal>
            <c:numRef>
              <c:f>'summary at 500 volts bias'!$B$2</c:f>
              <c:numCache>
                <c:formatCode>General</c:formatCode>
                <c:ptCount val="1"/>
                <c:pt idx="0">
                  <c:v>1.4</c:v>
                </c:pt>
              </c:numCache>
            </c:numRef>
          </c:xVal>
          <c:yVal>
            <c:numRef>
              <c:f>'summary at 500 volts bias'!$B$7</c:f>
              <c:numCache>
                <c:formatCode>0.0</c:formatCode>
                <c:ptCount val="1"/>
                <c:pt idx="0">
                  <c:v>0.22800000000000001</c:v>
                </c:pt>
              </c:numCache>
            </c:numRef>
          </c:yVal>
        </c:ser>
        <c:axId val="125683200"/>
        <c:axId val="125685120"/>
      </c:scatterChart>
      <c:valAx>
        <c:axId val="125683200"/>
        <c:scaling>
          <c:logBase val="10"/>
          <c:orientation val="minMax"/>
        </c:scaling>
        <c:axPos val="b"/>
        <c:majorGridlines/>
        <c:minorGridlines/>
        <c:title>
          <c:tx>
            <c:rich>
              <a:bodyPr/>
              <a:lstStyle/>
              <a:p>
                <a:pPr>
                  <a:defRPr b="0"/>
                </a:pPr>
                <a:r>
                  <a:rPr lang="en-US" b="0"/>
                  <a:t>E10</a:t>
                </a:r>
                <a:r>
                  <a:rPr lang="en-US" b="0" baseline="0"/>
                  <a:t> protons lost at A2B7</a:t>
                </a:r>
                <a:endParaRPr lang="en-US" b="0"/>
              </a:p>
            </c:rich>
          </c:tx>
          <c:layout/>
        </c:title>
        <c:numFmt formatCode="General" sourceLinked="1"/>
        <c:tickLblPos val="nextTo"/>
        <c:crossAx val="125685120"/>
        <c:crossesAt val="0.1"/>
        <c:crossBetween val="midCat"/>
      </c:valAx>
      <c:valAx>
        <c:axId val="125685120"/>
        <c:scaling>
          <c:logBase val="10"/>
          <c:orientation val="minMax"/>
        </c:scaling>
        <c:axPos val="l"/>
        <c:majorGridlines/>
        <c:minorGridlines/>
        <c:title>
          <c:tx>
            <c:rich>
              <a:bodyPr rot="-5400000" vert="horz"/>
              <a:lstStyle/>
              <a:p>
                <a:pPr>
                  <a:defRPr b="0"/>
                </a:pPr>
                <a:r>
                  <a:rPr lang="en-US" b="0"/>
                  <a:t>nC/minute</a:t>
                </a:r>
              </a:p>
            </c:rich>
          </c:tx>
          <c:layout/>
        </c:title>
        <c:numFmt formatCode="0.0" sourceLinked="1"/>
        <c:tickLblPos val="nextTo"/>
        <c:crossAx val="125683200"/>
        <c:crosses val="autoZero"/>
        <c:crossBetween val="midCat"/>
      </c:valAx>
    </c:plotArea>
    <c:legend>
      <c:legendPos val="r"/>
      <c:layout/>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884F6C-9BE7-49AF-887E-55EB322CDEC7}" type="datetimeFigureOut">
              <a:rPr lang="en-US" smtClean="0"/>
              <a:pPr/>
              <a:t>8/14/2012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9151AF-8109-49DF-A40C-42293E6513E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151AF-8109-49DF-A40C-42293E6513E4}" type="slidenum">
              <a:rPr lang="en-US" smtClean="0"/>
              <a:pPr/>
              <a:t>50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549FAA-1936-463A-94C7-BB5A3C8E764F}" type="datetime4">
              <a:rPr lang="en-US" smtClean="0"/>
              <a:pPr/>
              <a:t>August 14, 2012</a:t>
            </a:fld>
            <a:endParaRPr lang="en-US" dirty="0"/>
          </a:p>
        </p:txBody>
      </p:sp>
      <p:sp>
        <p:nvSpPr>
          <p:cNvPr id="5" name="Footer Placeholder 4"/>
          <p:cNvSpPr>
            <a:spLocks noGrp="1"/>
          </p:cNvSpPr>
          <p:nvPr>
            <p:ph type="ftr" sz="quarter" idx="11"/>
          </p:nvPr>
        </p:nvSpPr>
        <p:spPr/>
        <p:txBody>
          <a:bodyPr/>
          <a:lstStyle/>
          <a:p>
            <a:r>
              <a:rPr lang="en-US" smtClean="0"/>
              <a:t>T. Leveling</a:t>
            </a:r>
            <a:endParaRPr lang="en-US"/>
          </a:p>
        </p:txBody>
      </p:sp>
      <p:sp>
        <p:nvSpPr>
          <p:cNvPr id="6" name="Slide Number Placeholder 5"/>
          <p:cNvSpPr>
            <a:spLocks noGrp="1"/>
          </p:cNvSpPr>
          <p:nvPr>
            <p:ph type="sldNum" sz="quarter" idx="12"/>
          </p:nvPr>
        </p:nvSpPr>
        <p:spPr/>
        <p:txBody>
          <a:bodyPr/>
          <a:lstStyle/>
          <a:p>
            <a:fld id="{707AF437-D799-41E4-ADB2-594B02F26D5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5236DA-4F75-4876-BA3E-EC2AC073BC57}" type="datetime4">
              <a:rPr lang="en-US" smtClean="0"/>
              <a:pPr/>
              <a:t>August 14, 2012</a:t>
            </a:fld>
            <a:endParaRPr lang="en-US"/>
          </a:p>
        </p:txBody>
      </p:sp>
      <p:sp>
        <p:nvSpPr>
          <p:cNvPr id="5" name="Footer Placeholder 4"/>
          <p:cNvSpPr>
            <a:spLocks noGrp="1"/>
          </p:cNvSpPr>
          <p:nvPr>
            <p:ph type="ftr" sz="quarter" idx="11"/>
          </p:nvPr>
        </p:nvSpPr>
        <p:spPr/>
        <p:txBody>
          <a:bodyPr/>
          <a:lstStyle/>
          <a:p>
            <a:r>
              <a:rPr lang="en-US" smtClean="0"/>
              <a:t>T. Leveling</a:t>
            </a:r>
            <a:endParaRPr lang="en-US"/>
          </a:p>
        </p:txBody>
      </p:sp>
      <p:sp>
        <p:nvSpPr>
          <p:cNvPr id="6" name="Slide Number Placeholder 5"/>
          <p:cNvSpPr>
            <a:spLocks noGrp="1"/>
          </p:cNvSpPr>
          <p:nvPr>
            <p:ph type="sldNum" sz="quarter" idx="12"/>
          </p:nvPr>
        </p:nvSpPr>
        <p:spPr/>
        <p:txBody>
          <a:bodyPr/>
          <a:lstStyle/>
          <a:p>
            <a:fld id="{707AF437-D799-41E4-ADB2-594B02F26D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62FADF-6200-48AD-A806-EFD241F11C92}" type="datetime4">
              <a:rPr lang="en-US" smtClean="0"/>
              <a:pPr/>
              <a:t>August 14, 2012</a:t>
            </a:fld>
            <a:endParaRPr lang="en-US"/>
          </a:p>
        </p:txBody>
      </p:sp>
      <p:sp>
        <p:nvSpPr>
          <p:cNvPr id="5" name="Footer Placeholder 4"/>
          <p:cNvSpPr>
            <a:spLocks noGrp="1"/>
          </p:cNvSpPr>
          <p:nvPr>
            <p:ph type="ftr" sz="quarter" idx="11"/>
          </p:nvPr>
        </p:nvSpPr>
        <p:spPr/>
        <p:txBody>
          <a:bodyPr/>
          <a:lstStyle/>
          <a:p>
            <a:r>
              <a:rPr lang="en-US" smtClean="0"/>
              <a:t>T. Leveling</a:t>
            </a:r>
            <a:endParaRPr lang="en-US"/>
          </a:p>
        </p:txBody>
      </p:sp>
      <p:sp>
        <p:nvSpPr>
          <p:cNvPr id="6" name="Slide Number Placeholder 5"/>
          <p:cNvSpPr>
            <a:spLocks noGrp="1"/>
          </p:cNvSpPr>
          <p:nvPr>
            <p:ph type="sldNum" sz="quarter" idx="12"/>
          </p:nvPr>
        </p:nvSpPr>
        <p:spPr/>
        <p:txBody>
          <a:bodyPr/>
          <a:lstStyle/>
          <a:p>
            <a:fld id="{707AF437-D799-41E4-ADB2-594B02F26D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D6672-7EC3-460B-9FE2-AFD6EA251D22}" type="datetime4">
              <a:rPr lang="en-US" smtClean="0"/>
              <a:pPr/>
              <a:t>August 14, 2012</a:t>
            </a:fld>
            <a:endParaRPr lang="en-US"/>
          </a:p>
        </p:txBody>
      </p:sp>
      <p:sp>
        <p:nvSpPr>
          <p:cNvPr id="5" name="Footer Placeholder 4"/>
          <p:cNvSpPr>
            <a:spLocks noGrp="1"/>
          </p:cNvSpPr>
          <p:nvPr>
            <p:ph type="ftr" sz="quarter" idx="11"/>
          </p:nvPr>
        </p:nvSpPr>
        <p:spPr/>
        <p:txBody>
          <a:bodyPr/>
          <a:lstStyle/>
          <a:p>
            <a:r>
              <a:rPr lang="en-US" smtClean="0"/>
              <a:t>T. Leveling</a:t>
            </a:r>
            <a:endParaRPr lang="en-US"/>
          </a:p>
        </p:txBody>
      </p:sp>
      <p:sp>
        <p:nvSpPr>
          <p:cNvPr id="6" name="Slide Number Placeholder 5"/>
          <p:cNvSpPr>
            <a:spLocks noGrp="1"/>
          </p:cNvSpPr>
          <p:nvPr>
            <p:ph type="sldNum" sz="quarter" idx="12"/>
          </p:nvPr>
        </p:nvSpPr>
        <p:spPr/>
        <p:txBody>
          <a:bodyPr/>
          <a:lstStyle/>
          <a:p>
            <a:fld id="{707AF437-D799-41E4-ADB2-594B02F26D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4E6A13-D81D-48D2-92CA-BC8225DBBC67}" type="datetime4">
              <a:rPr lang="en-US" smtClean="0"/>
              <a:pPr/>
              <a:t>August 14, 2012</a:t>
            </a:fld>
            <a:endParaRPr lang="en-US"/>
          </a:p>
        </p:txBody>
      </p:sp>
      <p:sp>
        <p:nvSpPr>
          <p:cNvPr id="5" name="Footer Placeholder 4"/>
          <p:cNvSpPr>
            <a:spLocks noGrp="1"/>
          </p:cNvSpPr>
          <p:nvPr>
            <p:ph type="ftr" sz="quarter" idx="11"/>
          </p:nvPr>
        </p:nvSpPr>
        <p:spPr/>
        <p:txBody>
          <a:bodyPr/>
          <a:lstStyle/>
          <a:p>
            <a:r>
              <a:rPr lang="en-US" smtClean="0"/>
              <a:t>T. Leveling</a:t>
            </a:r>
            <a:endParaRPr lang="en-US"/>
          </a:p>
        </p:txBody>
      </p:sp>
      <p:sp>
        <p:nvSpPr>
          <p:cNvPr id="6" name="Slide Number Placeholder 5"/>
          <p:cNvSpPr>
            <a:spLocks noGrp="1"/>
          </p:cNvSpPr>
          <p:nvPr>
            <p:ph type="sldNum" sz="quarter" idx="12"/>
          </p:nvPr>
        </p:nvSpPr>
        <p:spPr/>
        <p:txBody>
          <a:bodyPr/>
          <a:lstStyle/>
          <a:p>
            <a:fld id="{707AF437-D799-41E4-ADB2-594B02F26D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4EBB11-DD38-434E-B8CB-CAE19E79DE6A}" type="datetime4">
              <a:rPr lang="en-US" smtClean="0"/>
              <a:pPr/>
              <a:t>August 14, 2012</a:t>
            </a:fld>
            <a:endParaRPr lang="en-US"/>
          </a:p>
        </p:txBody>
      </p:sp>
      <p:sp>
        <p:nvSpPr>
          <p:cNvPr id="6" name="Footer Placeholder 5"/>
          <p:cNvSpPr>
            <a:spLocks noGrp="1"/>
          </p:cNvSpPr>
          <p:nvPr>
            <p:ph type="ftr" sz="quarter" idx="11"/>
          </p:nvPr>
        </p:nvSpPr>
        <p:spPr/>
        <p:txBody>
          <a:bodyPr/>
          <a:lstStyle/>
          <a:p>
            <a:r>
              <a:rPr lang="en-US" smtClean="0"/>
              <a:t>T. Leveling</a:t>
            </a:r>
            <a:endParaRPr lang="en-US"/>
          </a:p>
        </p:txBody>
      </p:sp>
      <p:sp>
        <p:nvSpPr>
          <p:cNvPr id="7" name="Slide Number Placeholder 6"/>
          <p:cNvSpPr>
            <a:spLocks noGrp="1"/>
          </p:cNvSpPr>
          <p:nvPr>
            <p:ph type="sldNum" sz="quarter" idx="12"/>
          </p:nvPr>
        </p:nvSpPr>
        <p:spPr/>
        <p:txBody>
          <a:bodyPr/>
          <a:lstStyle/>
          <a:p>
            <a:fld id="{707AF437-D799-41E4-ADB2-594B02F26D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476EE0-0F3D-467F-A92E-8511302C6888}" type="datetime4">
              <a:rPr lang="en-US" smtClean="0"/>
              <a:pPr/>
              <a:t>August 14, 2012</a:t>
            </a:fld>
            <a:endParaRPr lang="en-US"/>
          </a:p>
        </p:txBody>
      </p:sp>
      <p:sp>
        <p:nvSpPr>
          <p:cNvPr id="8" name="Footer Placeholder 7"/>
          <p:cNvSpPr>
            <a:spLocks noGrp="1"/>
          </p:cNvSpPr>
          <p:nvPr>
            <p:ph type="ftr" sz="quarter" idx="11"/>
          </p:nvPr>
        </p:nvSpPr>
        <p:spPr/>
        <p:txBody>
          <a:bodyPr/>
          <a:lstStyle/>
          <a:p>
            <a:r>
              <a:rPr lang="en-US" smtClean="0"/>
              <a:t>T. Leveling</a:t>
            </a:r>
            <a:endParaRPr lang="en-US"/>
          </a:p>
        </p:txBody>
      </p:sp>
      <p:sp>
        <p:nvSpPr>
          <p:cNvPr id="9" name="Slide Number Placeholder 8"/>
          <p:cNvSpPr>
            <a:spLocks noGrp="1"/>
          </p:cNvSpPr>
          <p:nvPr>
            <p:ph type="sldNum" sz="quarter" idx="12"/>
          </p:nvPr>
        </p:nvSpPr>
        <p:spPr/>
        <p:txBody>
          <a:bodyPr/>
          <a:lstStyle/>
          <a:p>
            <a:fld id="{707AF437-D799-41E4-ADB2-594B02F26D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64CB67-2A92-45E5-856C-40DAF01E4440}" type="datetime4">
              <a:rPr lang="en-US" smtClean="0"/>
              <a:pPr/>
              <a:t>August 14, 2012</a:t>
            </a:fld>
            <a:endParaRPr lang="en-US"/>
          </a:p>
        </p:txBody>
      </p:sp>
      <p:sp>
        <p:nvSpPr>
          <p:cNvPr id="4" name="Footer Placeholder 3"/>
          <p:cNvSpPr>
            <a:spLocks noGrp="1"/>
          </p:cNvSpPr>
          <p:nvPr>
            <p:ph type="ftr" sz="quarter" idx="11"/>
          </p:nvPr>
        </p:nvSpPr>
        <p:spPr/>
        <p:txBody>
          <a:bodyPr/>
          <a:lstStyle/>
          <a:p>
            <a:r>
              <a:rPr lang="en-US" smtClean="0"/>
              <a:t>T. Leveling</a:t>
            </a:r>
            <a:endParaRPr lang="en-US"/>
          </a:p>
        </p:txBody>
      </p:sp>
      <p:sp>
        <p:nvSpPr>
          <p:cNvPr id="5" name="Slide Number Placeholder 4"/>
          <p:cNvSpPr>
            <a:spLocks noGrp="1"/>
          </p:cNvSpPr>
          <p:nvPr>
            <p:ph type="sldNum" sz="quarter" idx="12"/>
          </p:nvPr>
        </p:nvSpPr>
        <p:spPr/>
        <p:txBody>
          <a:bodyPr/>
          <a:lstStyle/>
          <a:p>
            <a:fld id="{707AF437-D799-41E4-ADB2-594B02F26D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1040A-59EC-4889-8A9C-BA2B96D75CC7}" type="datetime4">
              <a:rPr lang="en-US" smtClean="0"/>
              <a:pPr/>
              <a:t>August 14, 2012</a:t>
            </a:fld>
            <a:endParaRPr lang="en-US"/>
          </a:p>
        </p:txBody>
      </p:sp>
      <p:sp>
        <p:nvSpPr>
          <p:cNvPr id="3" name="Footer Placeholder 2"/>
          <p:cNvSpPr>
            <a:spLocks noGrp="1"/>
          </p:cNvSpPr>
          <p:nvPr>
            <p:ph type="ftr" sz="quarter" idx="11"/>
          </p:nvPr>
        </p:nvSpPr>
        <p:spPr/>
        <p:txBody>
          <a:bodyPr/>
          <a:lstStyle/>
          <a:p>
            <a:r>
              <a:rPr lang="en-US" smtClean="0"/>
              <a:t>T. Leveling</a:t>
            </a:r>
            <a:endParaRPr lang="en-US"/>
          </a:p>
        </p:txBody>
      </p:sp>
      <p:sp>
        <p:nvSpPr>
          <p:cNvPr id="4" name="Slide Number Placeholder 3"/>
          <p:cNvSpPr>
            <a:spLocks noGrp="1"/>
          </p:cNvSpPr>
          <p:nvPr>
            <p:ph type="sldNum" sz="quarter" idx="12"/>
          </p:nvPr>
        </p:nvSpPr>
        <p:spPr/>
        <p:txBody>
          <a:bodyPr/>
          <a:lstStyle/>
          <a:p>
            <a:fld id="{707AF437-D799-41E4-ADB2-594B02F26D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EF02B0-B1E6-4F07-A0D1-0738A0C7F214}" type="datetime4">
              <a:rPr lang="en-US" smtClean="0"/>
              <a:pPr/>
              <a:t>August 14, 2012</a:t>
            </a:fld>
            <a:endParaRPr lang="en-US"/>
          </a:p>
        </p:txBody>
      </p:sp>
      <p:sp>
        <p:nvSpPr>
          <p:cNvPr id="6" name="Footer Placeholder 5"/>
          <p:cNvSpPr>
            <a:spLocks noGrp="1"/>
          </p:cNvSpPr>
          <p:nvPr>
            <p:ph type="ftr" sz="quarter" idx="11"/>
          </p:nvPr>
        </p:nvSpPr>
        <p:spPr/>
        <p:txBody>
          <a:bodyPr/>
          <a:lstStyle/>
          <a:p>
            <a:r>
              <a:rPr lang="en-US" smtClean="0"/>
              <a:t>T. Leveling</a:t>
            </a:r>
            <a:endParaRPr lang="en-US"/>
          </a:p>
        </p:txBody>
      </p:sp>
      <p:sp>
        <p:nvSpPr>
          <p:cNvPr id="7" name="Slide Number Placeholder 6"/>
          <p:cNvSpPr>
            <a:spLocks noGrp="1"/>
          </p:cNvSpPr>
          <p:nvPr>
            <p:ph type="sldNum" sz="quarter" idx="12"/>
          </p:nvPr>
        </p:nvSpPr>
        <p:spPr/>
        <p:txBody>
          <a:bodyPr/>
          <a:lstStyle/>
          <a:p>
            <a:fld id="{707AF437-D799-41E4-ADB2-594B02F26D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4CA9DF-B673-48B8-8A57-E957FFE4772D}" type="datetime4">
              <a:rPr lang="en-US" smtClean="0"/>
              <a:pPr/>
              <a:t>August 14, 2012</a:t>
            </a:fld>
            <a:endParaRPr lang="en-US"/>
          </a:p>
        </p:txBody>
      </p:sp>
      <p:sp>
        <p:nvSpPr>
          <p:cNvPr id="6" name="Footer Placeholder 5"/>
          <p:cNvSpPr>
            <a:spLocks noGrp="1"/>
          </p:cNvSpPr>
          <p:nvPr>
            <p:ph type="ftr" sz="quarter" idx="11"/>
          </p:nvPr>
        </p:nvSpPr>
        <p:spPr/>
        <p:txBody>
          <a:bodyPr/>
          <a:lstStyle/>
          <a:p>
            <a:r>
              <a:rPr lang="en-US" smtClean="0"/>
              <a:t>T. Leveling</a:t>
            </a:r>
            <a:endParaRPr lang="en-US"/>
          </a:p>
        </p:txBody>
      </p:sp>
      <p:sp>
        <p:nvSpPr>
          <p:cNvPr id="7" name="Slide Number Placeholder 6"/>
          <p:cNvSpPr>
            <a:spLocks noGrp="1"/>
          </p:cNvSpPr>
          <p:nvPr>
            <p:ph type="sldNum" sz="quarter" idx="12"/>
          </p:nvPr>
        </p:nvSpPr>
        <p:spPr/>
        <p:txBody>
          <a:bodyPr/>
          <a:lstStyle/>
          <a:p>
            <a:fld id="{707AF437-D799-41E4-ADB2-594B02F26D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3190A-3F92-4AB9-9FDD-575641434DB4}" type="datetime4">
              <a:rPr lang="en-US" smtClean="0"/>
              <a:pPr/>
              <a:t>August 14, 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 Leveling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AF437-D799-41E4-ADB2-594B02F26D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TLM Development</a:t>
            </a:r>
            <a:endParaRPr lang="en-US" dirty="0"/>
          </a:p>
        </p:txBody>
      </p:sp>
      <p:sp>
        <p:nvSpPr>
          <p:cNvPr id="3" name="Subtitle 2"/>
          <p:cNvSpPr>
            <a:spLocks noGrp="1"/>
          </p:cNvSpPr>
          <p:nvPr>
            <p:ph type="subTitle" idx="1"/>
          </p:nvPr>
        </p:nvSpPr>
        <p:spPr/>
        <p:txBody>
          <a:bodyPr/>
          <a:lstStyle/>
          <a:p>
            <a:r>
              <a:rPr lang="en-US" dirty="0" smtClean="0"/>
              <a:t>Meeting </a:t>
            </a:r>
            <a:r>
              <a:rPr lang="en-US" dirty="0" smtClean="0"/>
              <a:t>#7</a:t>
            </a:r>
            <a:endParaRPr lang="en-US" dirty="0" smtClean="0"/>
          </a:p>
          <a:p>
            <a:r>
              <a:rPr lang="en-US" dirty="0" smtClean="0"/>
              <a:t>August 14, </a:t>
            </a:r>
            <a:r>
              <a:rPr lang="en-US" dirty="0" smtClean="0"/>
              <a:t>2012</a:t>
            </a:r>
            <a:endParaRPr lang="en-US" dirty="0"/>
          </a:p>
        </p:txBody>
      </p:sp>
      <p:sp>
        <p:nvSpPr>
          <p:cNvPr id="4" name="TextBox 3"/>
          <p:cNvSpPr txBox="1"/>
          <p:nvPr/>
        </p:nvSpPr>
        <p:spPr>
          <a:xfrm>
            <a:off x="533400" y="6324600"/>
            <a:ext cx="1150636" cy="369332"/>
          </a:xfrm>
          <a:prstGeom prst="rect">
            <a:avLst/>
          </a:prstGeom>
          <a:noFill/>
        </p:spPr>
        <p:txBody>
          <a:bodyPr wrap="none" rtlCol="0">
            <a:spAutoFit/>
          </a:bodyPr>
          <a:lstStyle/>
          <a:p>
            <a:r>
              <a:rPr lang="en-US" dirty="0" smtClean="0"/>
              <a:t>T. Leveling</a:t>
            </a:r>
            <a:endParaRPr lang="en-US" dirty="0"/>
          </a:p>
        </p:txBody>
      </p:sp>
      <p:sp>
        <p:nvSpPr>
          <p:cNvPr id="5" name="TextBox 4"/>
          <p:cNvSpPr txBox="1"/>
          <p:nvPr/>
        </p:nvSpPr>
        <p:spPr>
          <a:xfrm>
            <a:off x="7391400" y="6324600"/>
            <a:ext cx="1183337" cy="369332"/>
          </a:xfrm>
          <a:prstGeom prst="rect">
            <a:avLst/>
          </a:prstGeom>
          <a:noFill/>
        </p:spPr>
        <p:txBody>
          <a:bodyPr wrap="none" rtlCol="0">
            <a:spAutoFit/>
          </a:bodyPr>
          <a:lstStyle/>
          <a:p>
            <a:r>
              <a:rPr lang="en-US" dirty="0" smtClean="0"/>
              <a:t>8/14/2012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1040A-59EC-4889-8A9C-BA2B96D75CC7}" type="datetime4">
              <a:rPr lang="en-US" smtClean="0"/>
              <a:pPr/>
              <a:t>August 14, 2012</a:t>
            </a:fld>
            <a:endParaRPr lang="en-US"/>
          </a:p>
        </p:txBody>
      </p:sp>
      <p:sp>
        <p:nvSpPr>
          <p:cNvPr id="3" name="Footer Placeholder 2"/>
          <p:cNvSpPr>
            <a:spLocks noGrp="1"/>
          </p:cNvSpPr>
          <p:nvPr>
            <p:ph type="ftr" sz="quarter" idx="11"/>
          </p:nvPr>
        </p:nvSpPr>
        <p:spPr/>
        <p:txBody>
          <a:bodyPr/>
          <a:lstStyle/>
          <a:p>
            <a:r>
              <a:rPr lang="en-US" smtClean="0"/>
              <a:t>T. Leveling</a:t>
            </a:r>
            <a:endParaRPr lang="en-US"/>
          </a:p>
        </p:txBody>
      </p:sp>
      <p:sp>
        <p:nvSpPr>
          <p:cNvPr id="4" name="Slide Number Placeholder 3"/>
          <p:cNvSpPr>
            <a:spLocks noGrp="1"/>
          </p:cNvSpPr>
          <p:nvPr>
            <p:ph type="sldNum" sz="quarter" idx="12"/>
          </p:nvPr>
        </p:nvSpPr>
        <p:spPr/>
        <p:txBody>
          <a:bodyPr/>
          <a:lstStyle/>
          <a:p>
            <a:fld id="{707AF437-D799-41E4-ADB2-594B02F26D5F}" type="slidenum">
              <a:rPr lang="en-US" smtClean="0"/>
              <a:pPr/>
              <a:t>10</a:t>
            </a:fld>
            <a:endParaRPr lang="en-US"/>
          </a:p>
        </p:txBody>
      </p:sp>
      <p:graphicFrame>
        <p:nvGraphicFramePr>
          <p:cNvPr id="5" name="Chart 4"/>
          <p:cNvGraphicFramePr/>
          <p:nvPr/>
        </p:nvGraphicFramePr>
        <p:xfrm>
          <a:off x="685800" y="533400"/>
          <a:ext cx="76200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562600" y="5715000"/>
            <a:ext cx="2459648" cy="369332"/>
          </a:xfrm>
          <a:prstGeom prst="rect">
            <a:avLst/>
          </a:prstGeom>
          <a:noFill/>
        </p:spPr>
        <p:txBody>
          <a:bodyPr wrap="none" rtlCol="0">
            <a:spAutoFit/>
          </a:bodyPr>
          <a:lstStyle/>
          <a:p>
            <a:r>
              <a:rPr lang="en-US" dirty="0" smtClean="0"/>
              <a:t>Average 1.38 </a:t>
            </a:r>
            <a:r>
              <a:rPr lang="en-US" dirty="0" err="1" smtClean="0"/>
              <a:t>nC</a:t>
            </a:r>
            <a:r>
              <a:rPr lang="en-US" dirty="0" smtClean="0"/>
              <a:t>/minute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1040A-59EC-4889-8A9C-BA2B96D75CC7}" type="datetime4">
              <a:rPr lang="en-US" smtClean="0"/>
              <a:pPr/>
              <a:t>August 14, 2012</a:t>
            </a:fld>
            <a:endParaRPr lang="en-US"/>
          </a:p>
        </p:txBody>
      </p:sp>
      <p:sp>
        <p:nvSpPr>
          <p:cNvPr id="3" name="Footer Placeholder 2"/>
          <p:cNvSpPr>
            <a:spLocks noGrp="1"/>
          </p:cNvSpPr>
          <p:nvPr>
            <p:ph type="ftr" sz="quarter" idx="11"/>
          </p:nvPr>
        </p:nvSpPr>
        <p:spPr/>
        <p:txBody>
          <a:bodyPr/>
          <a:lstStyle/>
          <a:p>
            <a:r>
              <a:rPr lang="en-US" smtClean="0"/>
              <a:t>T. Leveling</a:t>
            </a:r>
            <a:endParaRPr lang="en-US"/>
          </a:p>
        </p:txBody>
      </p:sp>
      <p:sp>
        <p:nvSpPr>
          <p:cNvPr id="4" name="Slide Number Placeholder 3"/>
          <p:cNvSpPr>
            <a:spLocks noGrp="1"/>
          </p:cNvSpPr>
          <p:nvPr>
            <p:ph type="sldNum" sz="quarter" idx="12"/>
          </p:nvPr>
        </p:nvSpPr>
        <p:spPr/>
        <p:txBody>
          <a:bodyPr/>
          <a:lstStyle/>
          <a:p>
            <a:fld id="{707AF437-D799-41E4-ADB2-594B02F26D5F}" type="slidenum">
              <a:rPr lang="en-US" smtClean="0"/>
              <a:pPr/>
              <a:t>11</a:t>
            </a:fld>
            <a:endParaRPr lang="en-US"/>
          </a:p>
        </p:txBody>
      </p:sp>
      <p:graphicFrame>
        <p:nvGraphicFramePr>
          <p:cNvPr id="5" name="Chart 4"/>
          <p:cNvGraphicFramePr/>
          <p:nvPr/>
        </p:nvGraphicFramePr>
        <p:xfrm>
          <a:off x="0" y="0"/>
          <a:ext cx="3048000" cy="4495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2743200" y="1905000"/>
          <a:ext cx="3657600"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6096000" y="0"/>
          <a:ext cx="3048000" cy="460785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1040A-59EC-4889-8A9C-BA2B96D75CC7}" type="datetime4">
              <a:rPr lang="en-US" smtClean="0"/>
              <a:pPr/>
              <a:t>August 14, 2012</a:t>
            </a:fld>
            <a:endParaRPr lang="en-US"/>
          </a:p>
        </p:txBody>
      </p:sp>
      <p:sp>
        <p:nvSpPr>
          <p:cNvPr id="3" name="Footer Placeholder 2"/>
          <p:cNvSpPr>
            <a:spLocks noGrp="1"/>
          </p:cNvSpPr>
          <p:nvPr>
            <p:ph type="ftr" sz="quarter" idx="11"/>
          </p:nvPr>
        </p:nvSpPr>
        <p:spPr/>
        <p:txBody>
          <a:bodyPr/>
          <a:lstStyle/>
          <a:p>
            <a:r>
              <a:rPr lang="en-US" smtClean="0"/>
              <a:t>T. Leveling</a:t>
            </a:r>
            <a:endParaRPr lang="en-US"/>
          </a:p>
        </p:txBody>
      </p:sp>
      <p:sp>
        <p:nvSpPr>
          <p:cNvPr id="4" name="Slide Number Placeholder 3"/>
          <p:cNvSpPr>
            <a:spLocks noGrp="1"/>
          </p:cNvSpPr>
          <p:nvPr>
            <p:ph type="sldNum" sz="quarter" idx="12"/>
          </p:nvPr>
        </p:nvSpPr>
        <p:spPr/>
        <p:txBody>
          <a:bodyPr/>
          <a:lstStyle/>
          <a:p>
            <a:fld id="{707AF437-D799-41E4-ADB2-594B02F26D5F}" type="slidenum">
              <a:rPr lang="en-US" smtClean="0"/>
              <a:pPr/>
              <a:t>12</a:t>
            </a:fld>
            <a:endParaRPr lang="en-US"/>
          </a:p>
        </p:txBody>
      </p:sp>
      <p:graphicFrame>
        <p:nvGraphicFramePr>
          <p:cNvPr id="5" name="Chart 4"/>
          <p:cNvGraphicFramePr/>
          <p:nvPr/>
        </p:nvGraphicFramePr>
        <p:xfrm>
          <a:off x="1600200" y="1271587"/>
          <a:ext cx="5943600" cy="4314825"/>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 8"/>
          <p:cNvGrpSpPr/>
          <p:nvPr/>
        </p:nvGrpSpPr>
        <p:grpSpPr>
          <a:xfrm>
            <a:off x="2286000" y="4495800"/>
            <a:ext cx="4495800" cy="369332"/>
            <a:chOff x="2286000" y="4495800"/>
            <a:chExt cx="4495800" cy="369332"/>
          </a:xfrm>
        </p:grpSpPr>
        <p:cxnSp>
          <p:nvCxnSpPr>
            <p:cNvPr id="7" name="Straight Connector 6"/>
            <p:cNvCxnSpPr/>
            <p:nvPr/>
          </p:nvCxnSpPr>
          <p:spPr>
            <a:xfrm>
              <a:off x="2286000" y="4800600"/>
              <a:ext cx="44958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95800" y="4495800"/>
              <a:ext cx="2200731" cy="369332"/>
            </a:xfrm>
            <a:prstGeom prst="rect">
              <a:avLst/>
            </a:prstGeom>
            <a:noFill/>
          </p:spPr>
          <p:txBody>
            <a:bodyPr wrap="none" rtlCol="0">
              <a:spAutoFit/>
            </a:bodyPr>
            <a:lstStyle/>
            <a:p>
              <a:r>
                <a:rPr lang="en-US" dirty="0" smtClean="0">
                  <a:solidFill>
                    <a:schemeClr val="accent1"/>
                  </a:solidFill>
                </a:rPr>
                <a:t>No beam background</a:t>
              </a:r>
              <a:endParaRPr lang="en-US" dirty="0">
                <a:solidFill>
                  <a:schemeClr val="accent1"/>
                </a:solidFill>
              </a:endParaRPr>
            </a:p>
          </p:txBody>
        </p:sp>
      </p:grpSp>
      <p:grpSp>
        <p:nvGrpSpPr>
          <p:cNvPr id="12" name="Group 11"/>
          <p:cNvGrpSpPr/>
          <p:nvPr/>
        </p:nvGrpSpPr>
        <p:grpSpPr>
          <a:xfrm>
            <a:off x="2286000" y="2514600"/>
            <a:ext cx="4495800" cy="369332"/>
            <a:chOff x="2286000" y="2514600"/>
            <a:chExt cx="4495800" cy="369332"/>
          </a:xfrm>
        </p:grpSpPr>
        <p:cxnSp>
          <p:nvCxnSpPr>
            <p:cNvPr id="10" name="Straight Connector 9"/>
            <p:cNvCxnSpPr/>
            <p:nvPr/>
          </p:nvCxnSpPr>
          <p:spPr>
            <a:xfrm>
              <a:off x="2286000" y="2819400"/>
              <a:ext cx="449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10000" y="2514600"/>
              <a:ext cx="2905283" cy="369332"/>
            </a:xfrm>
            <a:prstGeom prst="rect">
              <a:avLst/>
            </a:prstGeom>
            <a:noFill/>
            <a:ln>
              <a:noFill/>
            </a:ln>
          </p:spPr>
          <p:txBody>
            <a:bodyPr wrap="none" rtlCol="0">
              <a:spAutoFit/>
            </a:bodyPr>
            <a:lstStyle/>
            <a:p>
              <a:r>
                <a:rPr lang="en-US" dirty="0" smtClean="0">
                  <a:solidFill>
                    <a:srgbClr val="FF0000"/>
                  </a:solidFill>
                </a:rPr>
                <a:t>Target heartbeat background</a:t>
              </a:r>
              <a:endParaRPr lang="en-US"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0-#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2000" fill="hold"/>
                                        <p:tgtEl>
                                          <p:spTgt spid="12"/>
                                        </p:tgtEl>
                                        <p:attrNameLst>
                                          <p:attrName>ppt_x</p:attrName>
                                        </p:attrNameLst>
                                      </p:cBhvr>
                                      <p:tavLst>
                                        <p:tav tm="0">
                                          <p:val>
                                            <p:strVal val="0-#ppt_w/2"/>
                                          </p:val>
                                        </p:tav>
                                        <p:tav tm="100000">
                                          <p:val>
                                            <p:strVal val="#ppt_x"/>
                                          </p:val>
                                        </p:tav>
                                      </p:tavLst>
                                    </p:anim>
                                    <p:anim calcmode="lin" valueType="num">
                                      <p:cBhvr additive="base">
                                        <p:cTn id="14"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1040A-59EC-4889-8A9C-BA2B96D75CC7}" type="datetime4">
              <a:rPr lang="en-US" smtClean="0"/>
              <a:pPr/>
              <a:t>August 14, 2012</a:t>
            </a:fld>
            <a:endParaRPr lang="en-US"/>
          </a:p>
        </p:txBody>
      </p:sp>
      <p:sp>
        <p:nvSpPr>
          <p:cNvPr id="3" name="Footer Placeholder 2"/>
          <p:cNvSpPr>
            <a:spLocks noGrp="1"/>
          </p:cNvSpPr>
          <p:nvPr>
            <p:ph type="ftr" sz="quarter" idx="11"/>
          </p:nvPr>
        </p:nvSpPr>
        <p:spPr/>
        <p:txBody>
          <a:bodyPr/>
          <a:lstStyle/>
          <a:p>
            <a:r>
              <a:rPr lang="en-US" smtClean="0"/>
              <a:t>T. Leveling</a:t>
            </a:r>
            <a:endParaRPr lang="en-US"/>
          </a:p>
        </p:txBody>
      </p:sp>
      <p:sp>
        <p:nvSpPr>
          <p:cNvPr id="4" name="Slide Number Placeholder 3"/>
          <p:cNvSpPr>
            <a:spLocks noGrp="1"/>
          </p:cNvSpPr>
          <p:nvPr>
            <p:ph type="sldNum" sz="quarter" idx="12"/>
          </p:nvPr>
        </p:nvSpPr>
        <p:spPr/>
        <p:txBody>
          <a:bodyPr/>
          <a:lstStyle/>
          <a:p>
            <a:fld id="{707AF437-D799-41E4-ADB2-594B02F26D5F}" type="slidenum">
              <a:rPr lang="en-US" smtClean="0"/>
              <a:pPr/>
              <a:t>13</a:t>
            </a:fld>
            <a:endParaRPr lang="en-US"/>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2772"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90800" y="2590800"/>
            <a:ext cx="4190999" cy="86941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Electrometer Development</a:t>
            </a:r>
            <a:endParaRPr lang="en-US" dirty="0"/>
          </a:p>
        </p:txBody>
      </p:sp>
      <p:sp>
        <p:nvSpPr>
          <p:cNvPr id="6" name="Content Placeholder 5"/>
          <p:cNvSpPr>
            <a:spLocks noGrp="1"/>
          </p:cNvSpPr>
          <p:nvPr>
            <p:ph idx="1"/>
          </p:nvPr>
        </p:nvSpPr>
        <p:spPr/>
        <p:txBody>
          <a:bodyPr/>
          <a:lstStyle/>
          <a:p>
            <a:r>
              <a:rPr lang="en-US" dirty="0" smtClean="0"/>
              <a:t>ES&amp;H files are on TLM work page</a:t>
            </a:r>
          </a:p>
          <a:p>
            <a:r>
              <a:rPr lang="en-US" dirty="0" smtClean="0"/>
              <a:t>Project board obtained (Marv)</a:t>
            </a:r>
          </a:p>
          <a:p>
            <a:pPr lvl="1"/>
            <a:r>
              <a:rPr lang="en-US" dirty="0" smtClean="0"/>
              <a:t>Need another one?</a:t>
            </a:r>
          </a:p>
          <a:p>
            <a:r>
              <a:rPr lang="en-US" dirty="0" smtClean="0"/>
              <a:t>Blue box on loan from ES&amp;H Section</a:t>
            </a:r>
          </a:p>
          <a:p>
            <a:r>
              <a:rPr lang="en-US" dirty="0" smtClean="0"/>
              <a:t>First job is to produce a new digitizer circuit</a:t>
            </a:r>
          </a:p>
          <a:p>
            <a:pPr lvl="1"/>
            <a:r>
              <a:rPr lang="en-US" dirty="0" smtClean="0"/>
              <a:t>Discussion . . . </a:t>
            </a:r>
          </a:p>
        </p:txBody>
      </p:sp>
      <p:sp>
        <p:nvSpPr>
          <p:cNvPr id="2" name="Date Placeholder 1"/>
          <p:cNvSpPr>
            <a:spLocks noGrp="1"/>
          </p:cNvSpPr>
          <p:nvPr>
            <p:ph type="dt" sz="half" idx="10"/>
          </p:nvPr>
        </p:nvSpPr>
        <p:spPr/>
        <p:txBody>
          <a:bodyPr/>
          <a:lstStyle/>
          <a:p>
            <a:fld id="{1AB1040A-59EC-4889-8A9C-BA2B96D75CC7}" type="datetime4">
              <a:rPr lang="en-US" smtClean="0"/>
              <a:pPr/>
              <a:t>August 14, 2012</a:t>
            </a:fld>
            <a:endParaRPr lang="en-US"/>
          </a:p>
        </p:txBody>
      </p:sp>
      <p:sp>
        <p:nvSpPr>
          <p:cNvPr id="3" name="Footer Placeholder 2"/>
          <p:cNvSpPr>
            <a:spLocks noGrp="1"/>
          </p:cNvSpPr>
          <p:nvPr>
            <p:ph type="ftr" sz="quarter" idx="11"/>
          </p:nvPr>
        </p:nvSpPr>
        <p:spPr/>
        <p:txBody>
          <a:bodyPr/>
          <a:lstStyle/>
          <a:p>
            <a:r>
              <a:rPr lang="en-US" smtClean="0"/>
              <a:t>T. Leveling</a:t>
            </a:r>
            <a:endParaRPr lang="en-US"/>
          </a:p>
        </p:txBody>
      </p:sp>
      <p:sp>
        <p:nvSpPr>
          <p:cNvPr id="4" name="Slide Number Placeholder 3"/>
          <p:cNvSpPr>
            <a:spLocks noGrp="1"/>
          </p:cNvSpPr>
          <p:nvPr>
            <p:ph type="sldNum" sz="quarter" idx="12"/>
          </p:nvPr>
        </p:nvSpPr>
        <p:spPr/>
        <p:txBody>
          <a:bodyPr/>
          <a:lstStyle/>
          <a:p>
            <a:fld id="{707AF437-D799-41E4-ADB2-594B02F26D5F}"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34D6672-7EC3-460B-9FE2-AFD6EA251D22}" type="datetime4">
              <a:rPr lang="en-US" smtClean="0"/>
              <a:pPr/>
              <a:t>August 14, 2012</a:t>
            </a:fld>
            <a:endParaRPr lang="en-US"/>
          </a:p>
        </p:txBody>
      </p:sp>
      <p:sp>
        <p:nvSpPr>
          <p:cNvPr id="5" name="Footer Placeholder 4"/>
          <p:cNvSpPr>
            <a:spLocks noGrp="1"/>
          </p:cNvSpPr>
          <p:nvPr>
            <p:ph type="ftr" sz="quarter" idx="11"/>
          </p:nvPr>
        </p:nvSpPr>
        <p:spPr/>
        <p:txBody>
          <a:bodyPr/>
          <a:lstStyle/>
          <a:p>
            <a:r>
              <a:rPr lang="en-US" smtClean="0"/>
              <a:t>T. Leveling</a:t>
            </a:r>
            <a:endParaRPr lang="en-US"/>
          </a:p>
        </p:txBody>
      </p:sp>
      <p:sp>
        <p:nvSpPr>
          <p:cNvPr id="6" name="Slide Number Placeholder 5"/>
          <p:cNvSpPr>
            <a:spLocks noGrp="1"/>
          </p:cNvSpPr>
          <p:nvPr>
            <p:ph type="sldNum" sz="quarter" idx="12"/>
          </p:nvPr>
        </p:nvSpPr>
        <p:spPr/>
        <p:txBody>
          <a:bodyPr/>
          <a:lstStyle/>
          <a:p>
            <a:fld id="{707AF437-D799-41E4-ADB2-594B02F26D5F}" type="slidenum">
              <a:rPr lang="en-US" smtClean="0"/>
              <a:pPr/>
              <a:t>15</a:t>
            </a:fld>
            <a:endParaRPr lang="en-US"/>
          </a:p>
        </p:txBody>
      </p:sp>
      <p:pic>
        <p:nvPicPr>
          <p:cNvPr id="7" name="Content Placeholder 3" descr="IMG_0932.jpg"/>
          <p:cNvPicPr>
            <a:picLocks noChangeAspect="1"/>
          </p:cNvPicPr>
          <p:nvPr/>
        </p:nvPicPr>
        <p:blipFill>
          <a:blip r:embed="rId2" cstate="print"/>
          <a:stretch>
            <a:fillRect/>
          </a:stretch>
        </p:blipFill>
        <p:spPr>
          <a:xfrm>
            <a:off x="2286000" y="1524000"/>
            <a:ext cx="6059554" cy="4525963"/>
          </a:xfrm>
          <a:prstGeom prst="rect">
            <a:avLst/>
          </a:prstGeom>
        </p:spPr>
      </p:pic>
      <p:sp>
        <p:nvSpPr>
          <p:cNvPr id="8" name="TextBox 7"/>
          <p:cNvSpPr txBox="1"/>
          <p:nvPr/>
        </p:nvSpPr>
        <p:spPr>
          <a:xfrm>
            <a:off x="762000" y="1066800"/>
            <a:ext cx="1583510" cy="369332"/>
          </a:xfrm>
          <a:prstGeom prst="rect">
            <a:avLst/>
          </a:prstGeom>
          <a:noFill/>
        </p:spPr>
        <p:txBody>
          <a:bodyPr wrap="none" rtlCol="0">
            <a:spAutoFit/>
          </a:bodyPr>
          <a:lstStyle/>
          <a:p>
            <a:r>
              <a:rPr lang="en-US" dirty="0" smtClean="0">
                <a:solidFill>
                  <a:srgbClr val="FF0000"/>
                </a:solidFill>
              </a:rPr>
              <a:t>Digitizer circuit</a:t>
            </a:r>
            <a:endParaRPr lang="en-US" dirty="0">
              <a:solidFill>
                <a:srgbClr val="FF0000"/>
              </a:solidFill>
            </a:endParaRPr>
          </a:p>
        </p:txBody>
      </p:sp>
      <p:cxnSp>
        <p:nvCxnSpPr>
          <p:cNvPr id="10" name="Straight Arrow Connector 9"/>
          <p:cNvCxnSpPr/>
          <p:nvPr/>
        </p:nvCxnSpPr>
        <p:spPr>
          <a:xfrm>
            <a:off x="1676400" y="1524000"/>
            <a:ext cx="2590800" cy="1905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1040A-59EC-4889-8A9C-BA2B96D75CC7}" type="datetime4">
              <a:rPr lang="en-US" smtClean="0"/>
              <a:pPr/>
              <a:t>August 14, 2012</a:t>
            </a:fld>
            <a:endParaRPr lang="en-US"/>
          </a:p>
        </p:txBody>
      </p:sp>
      <p:sp>
        <p:nvSpPr>
          <p:cNvPr id="3" name="Footer Placeholder 2"/>
          <p:cNvSpPr>
            <a:spLocks noGrp="1"/>
          </p:cNvSpPr>
          <p:nvPr>
            <p:ph type="ftr" sz="quarter" idx="11"/>
          </p:nvPr>
        </p:nvSpPr>
        <p:spPr/>
        <p:txBody>
          <a:bodyPr/>
          <a:lstStyle/>
          <a:p>
            <a:r>
              <a:rPr lang="en-US" smtClean="0"/>
              <a:t>T. Leveling</a:t>
            </a:r>
            <a:endParaRPr lang="en-US"/>
          </a:p>
        </p:txBody>
      </p:sp>
      <p:sp>
        <p:nvSpPr>
          <p:cNvPr id="4" name="Slide Number Placeholder 3"/>
          <p:cNvSpPr>
            <a:spLocks noGrp="1"/>
          </p:cNvSpPr>
          <p:nvPr>
            <p:ph type="sldNum" sz="quarter" idx="12"/>
          </p:nvPr>
        </p:nvSpPr>
        <p:spPr/>
        <p:txBody>
          <a:bodyPr/>
          <a:lstStyle/>
          <a:p>
            <a:fld id="{707AF437-D799-41E4-ADB2-594B02F26D5F}" type="slidenum">
              <a:rPr lang="en-US" smtClean="0"/>
              <a:pPr/>
              <a:t>16</a:t>
            </a:fld>
            <a:endParaRPr lang="en-US"/>
          </a:p>
        </p:txBody>
      </p:sp>
      <p:pic>
        <p:nvPicPr>
          <p:cNvPr id="9625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Digitizer circuit</a:t>
            </a:r>
            <a:endParaRPr lang="en-US" dirty="0"/>
          </a:p>
        </p:txBody>
      </p:sp>
      <p:sp>
        <p:nvSpPr>
          <p:cNvPr id="3" name="Content Placeholder 2"/>
          <p:cNvSpPr>
            <a:spLocks noGrp="1"/>
          </p:cNvSpPr>
          <p:nvPr>
            <p:ph idx="1"/>
          </p:nvPr>
        </p:nvSpPr>
        <p:spPr>
          <a:xfrm>
            <a:off x="457200" y="1600201"/>
            <a:ext cx="8229600" cy="3505200"/>
          </a:xfrm>
        </p:spPr>
        <p:txBody>
          <a:bodyPr>
            <a:normAutofit/>
          </a:bodyPr>
          <a:lstStyle/>
          <a:p>
            <a:r>
              <a:rPr lang="en-US" dirty="0" smtClean="0"/>
              <a:t>Suppose 5 </a:t>
            </a:r>
            <a:r>
              <a:rPr lang="en-US" dirty="0" err="1" smtClean="0"/>
              <a:t>uC</a:t>
            </a:r>
            <a:r>
              <a:rPr lang="en-US" dirty="0" smtClean="0"/>
              <a:t>/minute is a reasonable upper control limit</a:t>
            </a:r>
          </a:p>
          <a:p>
            <a:r>
              <a:rPr lang="en-US" dirty="0" err="1" smtClean="0"/>
              <a:t>Rad</a:t>
            </a:r>
            <a:r>
              <a:rPr lang="en-US" dirty="0" smtClean="0"/>
              <a:t> card input upper limit </a:t>
            </a:r>
          </a:p>
          <a:p>
            <a:pPr lvl="1"/>
            <a:r>
              <a:rPr lang="en-US" dirty="0" smtClean="0"/>
              <a:t>10 kHz (?)</a:t>
            </a:r>
          </a:p>
          <a:p>
            <a:r>
              <a:rPr lang="en-US" dirty="0" smtClean="0"/>
              <a:t>Then digitizer charge per output pulse</a:t>
            </a:r>
          </a:p>
        </p:txBody>
      </p:sp>
      <p:sp>
        <p:nvSpPr>
          <p:cNvPr id="4" name="Date Placeholder 3"/>
          <p:cNvSpPr>
            <a:spLocks noGrp="1"/>
          </p:cNvSpPr>
          <p:nvPr>
            <p:ph type="dt" sz="half" idx="10"/>
          </p:nvPr>
        </p:nvSpPr>
        <p:spPr/>
        <p:txBody>
          <a:bodyPr/>
          <a:lstStyle/>
          <a:p>
            <a:fld id="{F34D6672-7EC3-460B-9FE2-AFD6EA251D22}" type="datetime4">
              <a:rPr lang="en-US" smtClean="0"/>
              <a:pPr/>
              <a:t>August 14, 2012</a:t>
            </a:fld>
            <a:endParaRPr lang="en-US"/>
          </a:p>
        </p:txBody>
      </p:sp>
      <p:sp>
        <p:nvSpPr>
          <p:cNvPr id="5" name="Footer Placeholder 4"/>
          <p:cNvSpPr>
            <a:spLocks noGrp="1"/>
          </p:cNvSpPr>
          <p:nvPr>
            <p:ph type="ftr" sz="quarter" idx="11"/>
          </p:nvPr>
        </p:nvSpPr>
        <p:spPr/>
        <p:txBody>
          <a:bodyPr/>
          <a:lstStyle/>
          <a:p>
            <a:r>
              <a:rPr lang="en-US" smtClean="0"/>
              <a:t>T. Leveling</a:t>
            </a:r>
            <a:endParaRPr lang="en-US"/>
          </a:p>
        </p:txBody>
      </p:sp>
      <p:sp>
        <p:nvSpPr>
          <p:cNvPr id="6" name="Slide Number Placeholder 5"/>
          <p:cNvSpPr>
            <a:spLocks noGrp="1"/>
          </p:cNvSpPr>
          <p:nvPr>
            <p:ph type="sldNum" sz="quarter" idx="12"/>
          </p:nvPr>
        </p:nvSpPr>
        <p:spPr/>
        <p:txBody>
          <a:bodyPr/>
          <a:lstStyle/>
          <a:p>
            <a:fld id="{707AF437-D799-41E4-ADB2-594B02F26D5F}" type="slidenum">
              <a:rPr lang="en-US" smtClean="0"/>
              <a:pPr/>
              <a:t>17</a:t>
            </a:fld>
            <a:endParaRPr lang="en-US"/>
          </a:p>
        </p:txBody>
      </p:sp>
      <p:graphicFrame>
        <p:nvGraphicFramePr>
          <p:cNvPr id="7" name="Object 6"/>
          <p:cNvGraphicFramePr>
            <a:graphicFrameLocks noChangeAspect="1"/>
          </p:cNvGraphicFramePr>
          <p:nvPr/>
        </p:nvGraphicFramePr>
        <p:xfrm>
          <a:off x="2128838" y="5181600"/>
          <a:ext cx="4760912" cy="990600"/>
        </p:xfrm>
        <a:graphic>
          <a:graphicData uri="http://schemas.openxmlformats.org/presentationml/2006/ole">
            <p:oleObj spid="_x0000_s97282" name="Equation" r:id="rId3" imgW="1892160" imgH="39348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590800"/>
            <a:ext cx="8229600" cy="1143000"/>
          </a:xfrm>
        </p:spPr>
        <p:txBody>
          <a:bodyPr/>
          <a:lstStyle/>
          <a:p>
            <a:r>
              <a:rPr lang="en-US" dirty="0" smtClean="0"/>
              <a:t>Backup slides</a:t>
            </a:r>
            <a:endParaRPr lang="en-US" dirty="0"/>
          </a:p>
        </p:txBody>
      </p:sp>
      <p:sp>
        <p:nvSpPr>
          <p:cNvPr id="2" name="Slide Number Placeholder 1"/>
          <p:cNvSpPr>
            <a:spLocks noGrp="1"/>
          </p:cNvSpPr>
          <p:nvPr>
            <p:ph type="sldNum" sz="quarter" idx="12"/>
          </p:nvPr>
        </p:nvSpPr>
        <p:spPr/>
        <p:txBody>
          <a:bodyPr/>
          <a:lstStyle/>
          <a:p>
            <a:fld id="{707AF437-D799-41E4-ADB2-594B02F26D5F}" type="slidenum">
              <a:rPr lang="en-US" smtClean="0"/>
              <a:pPr/>
              <a:t>18</a:t>
            </a:fld>
            <a:endParaRPr lang="en-US"/>
          </a:p>
        </p:txBody>
      </p:sp>
      <p:sp>
        <p:nvSpPr>
          <p:cNvPr id="4" name="Date Placeholder 3"/>
          <p:cNvSpPr>
            <a:spLocks noGrp="1"/>
          </p:cNvSpPr>
          <p:nvPr>
            <p:ph type="dt" sz="half" idx="10"/>
          </p:nvPr>
        </p:nvSpPr>
        <p:spPr/>
        <p:txBody>
          <a:bodyPr/>
          <a:lstStyle/>
          <a:p>
            <a:fld id="{6AF6AB5C-9688-4035-B04E-8634DE39E5D0}" type="datetime4">
              <a:rPr lang="en-US" smtClean="0"/>
              <a:pPr/>
              <a:t>August 14, 2012</a:t>
            </a:fld>
            <a:endParaRPr lang="en-US"/>
          </a:p>
        </p:txBody>
      </p:sp>
      <p:sp>
        <p:nvSpPr>
          <p:cNvPr id="5" name="Footer Placeholder 4"/>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7AF437-D799-41E4-ADB2-594B02F26D5F}" type="slidenum">
              <a:rPr lang="en-US" smtClean="0"/>
              <a:pPr/>
              <a:t>19</a:t>
            </a:fld>
            <a:endParaRPr lang="en-US"/>
          </a:p>
        </p:txBody>
      </p:sp>
      <p:pic>
        <p:nvPicPr>
          <p:cNvPr id="9218" name="Picture 2"/>
          <p:cNvPicPr>
            <a:picLocks noChangeAspect="1" noChangeArrowheads="1"/>
          </p:cNvPicPr>
          <p:nvPr/>
        </p:nvPicPr>
        <p:blipFill>
          <a:blip r:embed="rId2" cstate="print"/>
          <a:srcRect/>
          <a:stretch>
            <a:fillRect/>
          </a:stretch>
        </p:blipFill>
        <p:spPr bwMode="auto">
          <a:xfrm>
            <a:off x="152400" y="0"/>
            <a:ext cx="8524875" cy="6687773"/>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41EB807A-CFBB-47AA-9D19-67D84EC478B5}" type="datetime4">
              <a:rPr lang="en-US" smtClean="0"/>
              <a:pPr/>
              <a:t>August 14, 2012</a:t>
            </a:fld>
            <a:endParaRPr lang="en-US"/>
          </a:p>
        </p:txBody>
      </p:sp>
      <p:sp>
        <p:nvSpPr>
          <p:cNvPr id="6" name="Footer Placeholder 5"/>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762000" y="2057400"/>
            <a:ext cx="7772400" cy="1500187"/>
          </a:xfrm>
        </p:spPr>
        <p:txBody>
          <a:bodyPr>
            <a:normAutofit/>
          </a:bodyPr>
          <a:lstStyle/>
          <a:p>
            <a:r>
              <a:rPr lang="en-US" sz="4800" dirty="0" smtClean="0">
                <a:solidFill>
                  <a:schemeClr val="accent1">
                    <a:lumMod val="75000"/>
                  </a:schemeClr>
                </a:solidFill>
              </a:rPr>
              <a:t>TLM Development History</a:t>
            </a:r>
            <a:endParaRPr lang="en-US" sz="4800"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707AF437-D799-41E4-ADB2-594B02F26D5F}" type="slidenum">
              <a:rPr lang="en-US" smtClean="0"/>
              <a:pPr/>
              <a:t>2</a:t>
            </a:fld>
            <a:endParaRPr lang="en-US"/>
          </a:p>
        </p:txBody>
      </p:sp>
      <p:sp>
        <p:nvSpPr>
          <p:cNvPr id="8" name="Date Placeholder 7"/>
          <p:cNvSpPr>
            <a:spLocks noGrp="1"/>
          </p:cNvSpPr>
          <p:nvPr>
            <p:ph type="dt" sz="half" idx="10"/>
          </p:nvPr>
        </p:nvSpPr>
        <p:spPr/>
        <p:txBody>
          <a:bodyPr/>
          <a:lstStyle/>
          <a:p>
            <a:fld id="{3D78F8AB-BDC9-423C-A570-A661672200AD}" type="datetime4">
              <a:rPr lang="en-US" smtClean="0"/>
              <a:pPr/>
              <a:t>August 14, 2012</a:t>
            </a:fld>
            <a:endParaRPr lang="en-US"/>
          </a:p>
        </p:txBody>
      </p:sp>
      <p:sp>
        <p:nvSpPr>
          <p:cNvPr id="9" name="Footer Placeholder 8"/>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7AF437-D799-41E4-ADB2-594B02F26D5F}" type="slidenum">
              <a:rPr lang="en-US" smtClean="0"/>
              <a:pPr/>
              <a:t>20</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3124200" y="609600"/>
            <a:ext cx="3124200" cy="28956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800600" y="3581400"/>
            <a:ext cx="3657600" cy="266766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0" y="609600"/>
            <a:ext cx="3124200" cy="289560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914400" y="3581400"/>
            <a:ext cx="3650160" cy="2662236"/>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6172200" y="457200"/>
            <a:ext cx="2819400" cy="312420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fld id="{54568B8F-5B85-4418-A7CB-5490773842BC}" type="datetime4">
              <a:rPr lang="en-US" smtClean="0"/>
              <a:pPr/>
              <a:t>August 14, 2012</a:t>
            </a:fld>
            <a:endParaRPr lang="en-US"/>
          </a:p>
        </p:txBody>
      </p:sp>
      <p:sp>
        <p:nvSpPr>
          <p:cNvPr id="10" name="Footer Placeholder 9"/>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sz="5400" dirty="0" smtClean="0">
                <a:solidFill>
                  <a:schemeClr val="accent1">
                    <a:lumMod val="75000"/>
                  </a:schemeClr>
                </a:solidFill>
              </a:rPr>
              <a:t>Requirements Documents</a:t>
            </a:r>
          </a:p>
          <a:p>
            <a:r>
              <a:rPr lang="en-US" dirty="0" smtClean="0"/>
              <a:t>(See TLM web site)</a:t>
            </a:r>
          </a:p>
        </p:txBody>
      </p:sp>
      <p:sp>
        <p:nvSpPr>
          <p:cNvPr id="2" name="Date Placeholder 1"/>
          <p:cNvSpPr>
            <a:spLocks noGrp="1"/>
          </p:cNvSpPr>
          <p:nvPr>
            <p:ph type="dt" sz="half" idx="10"/>
          </p:nvPr>
        </p:nvSpPr>
        <p:spPr/>
        <p:txBody>
          <a:bodyPr/>
          <a:lstStyle/>
          <a:p>
            <a:fld id="{1AB1040A-59EC-4889-8A9C-BA2B96D75CC7}" type="datetime4">
              <a:rPr lang="en-US" smtClean="0"/>
              <a:pPr/>
              <a:t>August 14, 2012</a:t>
            </a:fld>
            <a:endParaRPr lang="en-US"/>
          </a:p>
        </p:txBody>
      </p:sp>
      <p:sp>
        <p:nvSpPr>
          <p:cNvPr id="3" name="Footer Placeholder 2"/>
          <p:cNvSpPr>
            <a:spLocks noGrp="1"/>
          </p:cNvSpPr>
          <p:nvPr>
            <p:ph type="ftr" sz="quarter" idx="11"/>
          </p:nvPr>
        </p:nvSpPr>
        <p:spPr/>
        <p:txBody>
          <a:bodyPr/>
          <a:lstStyle/>
          <a:p>
            <a:r>
              <a:rPr lang="en-US" smtClean="0"/>
              <a:t>T. Leveling</a:t>
            </a:r>
            <a:endParaRPr lang="en-US"/>
          </a:p>
        </p:txBody>
      </p:sp>
      <p:sp>
        <p:nvSpPr>
          <p:cNvPr id="4" name="Slide Number Placeholder 3"/>
          <p:cNvSpPr>
            <a:spLocks noGrp="1"/>
          </p:cNvSpPr>
          <p:nvPr>
            <p:ph type="sldNum" sz="quarter" idx="12"/>
          </p:nvPr>
        </p:nvSpPr>
        <p:spPr/>
        <p:txBody>
          <a:bodyPr/>
          <a:lstStyle/>
          <a:p>
            <a:fld id="{707AF437-D799-41E4-ADB2-594B02F26D5F}"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382000" cy="5486400"/>
          </a:xfrm>
        </p:spPr>
        <p:txBody>
          <a:bodyPr>
            <a:normAutofit fontScale="40000" lnSpcReduction="20000"/>
          </a:bodyPr>
          <a:lstStyle/>
          <a:p>
            <a:pPr lvl="0">
              <a:buNone/>
            </a:pPr>
            <a:r>
              <a:rPr lang="en-US" b="1" dirty="0" smtClean="0"/>
              <a:t>	</a:t>
            </a:r>
            <a:r>
              <a:rPr lang="en-US" b="1" u="sng" dirty="0" smtClean="0"/>
              <a:t>Requirements-Desirable</a:t>
            </a:r>
            <a:endParaRPr lang="en-US" dirty="0" smtClean="0"/>
          </a:p>
          <a:p>
            <a:pPr lvl="0"/>
            <a:r>
              <a:rPr lang="en-US" dirty="0" smtClean="0"/>
              <a:t>The TLM system must be able to limit beam losses to the level of 1 watt/meter which has become the acceptable loss limit that still allows maintenance activities on tunnel components. </a:t>
            </a:r>
            <a:endParaRPr lang="en-US" sz="2400" dirty="0" smtClean="0"/>
          </a:p>
          <a:p>
            <a:pPr lvl="0"/>
            <a:r>
              <a:rPr lang="en-US" dirty="0" smtClean="0"/>
              <a:t>The TLM system must be made to connect directly to the existing Radiation Safety System, preferably into the existing Chipmunk or Scarecrow radiation interlock cards.</a:t>
            </a:r>
          </a:p>
          <a:p>
            <a:pPr lvl="0"/>
            <a:r>
              <a:rPr lang="en-US" sz="2800" b="1" dirty="0" smtClean="0">
                <a:solidFill>
                  <a:srgbClr val="FF0000"/>
                </a:solidFill>
              </a:rPr>
              <a:t>The TLM electrometers must provide a stable HV source for the TLM cable at nominally 0.5 kV. The stability of the supply should be &lt;0.1%.</a:t>
            </a:r>
            <a:endParaRPr lang="en-US" sz="2400" b="1" dirty="0" smtClean="0">
              <a:solidFill>
                <a:srgbClr val="FF0000"/>
              </a:solidFill>
            </a:endParaRPr>
          </a:p>
          <a:p>
            <a:pPr lvl="0"/>
            <a:r>
              <a:rPr lang="en-US" dirty="0" smtClean="0"/>
              <a:t>The TLM system must be fail safe:</a:t>
            </a:r>
          </a:p>
          <a:p>
            <a:pPr lvl="1"/>
            <a:r>
              <a:rPr lang="en-US" dirty="0" smtClean="0"/>
              <a:t> If the readout electronics loses power, the Radiation Safety System(RSS) must be disabled.</a:t>
            </a:r>
          </a:p>
          <a:p>
            <a:pPr lvl="1"/>
            <a:r>
              <a:rPr lang="en-US" sz="800" dirty="0" smtClean="0"/>
              <a:t> </a:t>
            </a:r>
            <a:r>
              <a:rPr lang="en-US" dirty="0" smtClean="0"/>
              <a:t>If a TLM chamber is disconnected from its readout electronics, the RSS must be disabled.</a:t>
            </a:r>
          </a:p>
          <a:p>
            <a:pPr lvl="1"/>
            <a:r>
              <a:rPr lang="en-US" dirty="0" smtClean="0"/>
              <a:t>The TLM must have a self-check heartbeat that matches the existing heartbeat from the Chipmunk or Scarecrow. A minimum signal needs to be monitored that will satisfy the readout card heartbeat requirement. The loss of such signal must cause the RSS to be disabled.</a:t>
            </a:r>
          </a:p>
          <a:p>
            <a:pPr lvl="1"/>
            <a:r>
              <a:rPr lang="en-US" sz="800" dirty="0" smtClean="0"/>
              <a:t> </a:t>
            </a:r>
            <a:r>
              <a:rPr lang="en-US" dirty="0" smtClean="0"/>
              <a:t>If the TLM High Voltage supply falls outside of the set range (adjustable as required), the RSS must be disabled.</a:t>
            </a:r>
          </a:p>
          <a:p>
            <a:pPr lvl="1"/>
            <a:r>
              <a:rPr lang="en-US" dirty="0" smtClean="0"/>
              <a:t>The TLM source gas supply pressure must be monitored. If the gas source pressure drops below a nominal range, approximately </a:t>
            </a:r>
            <a:r>
              <a:rPr lang="en-US" u="sng" dirty="0" smtClean="0"/>
              <a:t>100 psig</a:t>
            </a:r>
            <a:r>
              <a:rPr lang="en-US" dirty="0" smtClean="0"/>
              <a:t>, the RSS must be disabled.</a:t>
            </a:r>
          </a:p>
          <a:p>
            <a:pPr lvl="1"/>
            <a:r>
              <a:rPr lang="en-US" dirty="0" smtClean="0"/>
              <a:t>Gas flow is important to prevent the buildup of polyethylene out-gas poisons.  The gas flow at the exit of the TLM, or a chain of TLMs, must be monitored. In the event gas flow is reduced below a predetermined range, the RSS must be disabled. </a:t>
            </a:r>
            <a:r>
              <a:rPr lang="en-US" b="1" i="1" dirty="0" smtClean="0"/>
              <a:t>Note:</a:t>
            </a:r>
            <a:r>
              <a:rPr lang="en-US" dirty="0" smtClean="0"/>
              <a:t> Very low flow is sufficient, e.g. </a:t>
            </a:r>
            <a:r>
              <a:rPr lang="en-US" u="sng" dirty="0" smtClean="0"/>
              <a:t>25 cc/min</a:t>
            </a:r>
            <a:r>
              <a:rPr lang="en-US" dirty="0" smtClean="0"/>
              <a:t>.</a:t>
            </a:r>
          </a:p>
          <a:p>
            <a:pPr lvl="1"/>
            <a:r>
              <a:rPr lang="en-US" dirty="0" smtClean="0"/>
              <a:t>The TLM electrometer must be able to collect charge with a 100% duty factor, i.e., no dead time for integrator reset.  </a:t>
            </a:r>
            <a:r>
              <a:rPr lang="en-US" b="1" i="1" dirty="0" smtClean="0"/>
              <a:t>Note:</a:t>
            </a:r>
            <a:r>
              <a:rPr lang="en-US" dirty="0" smtClean="0"/>
              <a:t> The existing Chipmunk and Scarecrow devices use a quantized charge removal system.  This provides rate information proportional to the radiation field being measured.</a:t>
            </a:r>
          </a:p>
          <a:p>
            <a:pPr lvl="1"/>
            <a:r>
              <a:rPr lang="en-US" dirty="0" smtClean="0"/>
              <a:t>A calibration schedule and procedure for the readout electronics must be developed.</a:t>
            </a:r>
          </a:p>
          <a:p>
            <a:pPr lvl="1"/>
            <a:r>
              <a:rPr lang="en-US" dirty="0" smtClean="0"/>
              <a:t>The response of the TLMs must be characterized for different beam losses.</a:t>
            </a:r>
          </a:p>
          <a:p>
            <a:r>
              <a:rPr lang="en-US" b="1" u="sng" dirty="0" smtClean="0"/>
              <a:t/>
            </a:r>
            <a:br>
              <a:rPr lang="en-US" b="1" u="sng" dirty="0" smtClean="0"/>
            </a:br>
            <a:r>
              <a:rPr lang="en-US" b="1" u="sng" dirty="0" smtClean="0"/>
              <a:t>Requirements-Desirable</a:t>
            </a:r>
          </a:p>
          <a:p>
            <a:pPr lvl="0"/>
            <a:r>
              <a:rPr lang="en-US" dirty="0" smtClean="0"/>
              <a:t>The gas species has a dramatic effect on TLM sensitivity. The gas thermal conductivity should be monitored to guard against an incorrect gas bottle being connected to the system. If thermal conductivity of the gas falls out of the normal range, the RSS should be disabled.</a:t>
            </a:r>
          </a:p>
          <a:p>
            <a:endParaRPr lang="en-US" dirty="0"/>
          </a:p>
        </p:txBody>
      </p:sp>
      <p:sp>
        <p:nvSpPr>
          <p:cNvPr id="4" name="Slide Number Placeholder 3"/>
          <p:cNvSpPr>
            <a:spLocks noGrp="1"/>
          </p:cNvSpPr>
          <p:nvPr>
            <p:ph type="sldNum" sz="quarter" idx="12"/>
          </p:nvPr>
        </p:nvSpPr>
        <p:spPr/>
        <p:txBody>
          <a:bodyPr/>
          <a:lstStyle/>
          <a:p>
            <a:fld id="{707AF437-D799-41E4-ADB2-594B02F26D5F}" type="slidenum">
              <a:rPr lang="en-US" smtClean="0"/>
              <a:pPr/>
              <a:t>22</a:t>
            </a:fld>
            <a:endParaRPr lang="en-US"/>
          </a:p>
        </p:txBody>
      </p:sp>
      <p:sp>
        <p:nvSpPr>
          <p:cNvPr id="5" name="Date Placeholder 4"/>
          <p:cNvSpPr>
            <a:spLocks noGrp="1"/>
          </p:cNvSpPr>
          <p:nvPr>
            <p:ph type="dt" sz="half" idx="10"/>
          </p:nvPr>
        </p:nvSpPr>
        <p:spPr/>
        <p:txBody>
          <a:bodyPr/>
          <a:lstStyle/>
          <a:p>
            <a:fld id="{970303D8-FB4E-4AFF-B3E1-A7249915B135}" type="datetime4">
              <a:rPr lang="en-US" smtClean="0"/>
              <a:pPr/>
              <a:t>August 14, 2012</a:t>
            </a:fld>
            <a:endParaRPr lang="en-US"/>
          </a:p>
        </p:txBody>
      </p:sp>
      <p:sp>
        <p:nvSpPr>
          <p:cNvPr id="6" name="Footer Placeholder 5"/>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7AF437-D799-41E4-ADB2-594B02F26D5F}" type="slidenum">
              <a:rPr lang="en-US" smtClean="0"/>
              <a:pPr/>
              <a:t>23</a:t>
            </a:fld>
            <a:endParaRPr lang="en-US"/>
          </a:p>
        </p:txBody>
      </p:sp>
      <p:graphicFrame>
        <p:nvGraphicFramePr>
          <p:cNvPr id="11" name="Table 10"/>
          <p:cNvGraphicFramePr>
            <a:graphicFrameLocks noGrp="1"/>
          </p:cNvGraphicFramePr>
          <p:nvPr/>
        </p:nvGraphicFramePr>
        <p:xfrm>
          <a:off x="228600" y="228600"/>
          <a:ext cx="8534398" cy="6488899"/>
        </p:xfrm>
        <a:graphic>
          <a:graphicData uri="http://schemas.openxmlformats.org/drawingml/2006/table">
            <a:tbl>
              <a:tblPr/>
              <a:tblGrid>
                <a:gridCol w="1267515"/>
                <a:gridCol w="402192"/>
                <a:gridCol w="585007"/>
                <a:gridCol w="585007"/>
                <a:gridCol w="585007"/>
                <a:gridCol w="585007"/>
                <a:gridCol w="648992"/>
                <a:gridCol w="560631"/>
                <a:gridCol w="938449"/>
                <a:gridCol w="585007"/>
                <a:gridCol w="585007"/>
                <a:gridCol w="621570"/>
                <a:gridCol w="585007"/>
              </a:tblGrid>
              <a:tr h="359524">
                <a:tc gridSpan="2">
                  <a:txBody>
                    <a:bodyPr/>
                    <a:lstStyle/>
                    <a:p>
                      <a:pPr algn="l" fontAlgn="b"/>
                      <a:r>
                        <a:rPr lang="en-US" sz="1000" b="0" i="0" u="none" strike="noStrike" dirty="0">
                          <a:solidFill>
                            <a:srgbClr val="000000"/>
                          </a:solidFill>
                          <a:latin typeface="Calibri"/>
                        </a:rPr>
                        <a:t>8 GeV TLM response constant</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3">
                  <a:txBody>
                    <a:bodyPr/>
                    <a:lstStyle/>
                    <a:p>
                      <a:pPr algn="l" fontAlgn="b"/>
                      <a:r>
                        <a:rPr lang="en-US" sz="1000" b="0" i="0" u="none" strike="noStrike">
                          <a:solidFill>
                            <a:srgbClr val="000000"/>
                          </a:solidFill>
                          <a:latin typeface="Calibri"/>
                        </a:rPr>
                        <a:t>TLM baseline energy</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2">
                  <a:txBody>
                    <a:bodyPr/>
                    <a:lstStyle/>
                    <a:p>
                      <a:pPr algn="l" fontAlgn="b"/>
                      <a:r>
                        <a:rPr lang="en-US" sz="1000" b="1" i="0" u="none" strike="noStrike">
                          <a:solidFill>
                            <a:srgbClr val="FF0000"/>
                          </a:solidFill>
                          <a:latin typeface="Calibri"/>
                        </a:rPr>
                        <a:t>Energy scalling factor</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r>
                        <a:rPr lang="en-US" sz="1000" b="0" i="0" u="none" strike="noStrike">
                          <a:solidFill>
                            <a:srgbClr val="000000"/>
                          </a:solidFill>
                          <a:latin typeface="Calibri"/>
                        </a:rPr>
                        <a:t> </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4">
                  <a:txBody>
                    <a:bodyPr/>
                    <a:lstStyle/>
                    <a:p>
                      <a:pPr algn="l" fontAlgn="b"/>
                      <a:r>
                        <a:rPr lang="en-US" sz="1000" b="0" i="0" u="none" strike="noStrike">
                          <a:solidFill>
                            <a:srgbClr val="000000"/>
                          </a:solidFill>
                          <a:latin typeface="Calibri"/>
                        </a:rPr>
                        <a:t>Baseline TLM distance to beam center</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latin typeface="Calibri"/>
                      </a:endParaRPr>
                    </a:p>
                  </a:txBody>
                  <a:tcPr marL="6531" marR="6531" marT="6531" marB="0" anchor="b">
                    <a:lnL w="6350" cap="flat" cmpd="sng" algn="ctr">
                      <a:solidFill>
                        <a:srgbClr val="000000"/>
                      </a:solidFill>
                      <a:prstDash val="solid"/>
                      <a:round/>
                      <a:headEnd type="none" w="med" len="med"/>
                      <a:tailEnd type="none" w="med" len="med"/>
                    </a:lnL>
                    <a:lnR>
                      <a:noFill/>
                    </a:lnR>
                    <a:lnT>
                      <a:noFill/>
                    </a:lnT>
                    <a:lnB>
                      <a:noFill/>
                    </a:lnB>
                  </a:tcPr>
                </a:tc>
              </a:tr>
              <a:tr h="359524">
                <a:tc>
                  <a:txBody>
                    <a:bodyPr/>
                    <a:lstStyle/>
                    <a:p>
                      <a:pPr algn="r" fontAlgn="b"/>
                      <a:r>
                        <a:rPr lang="en-US" sz="1000" b="0" i="0" u="none" strike="noStrike" dirty="0">
                          <a:solidFill>
                            <a:srgbClr val="000000"/>
                          </a:solidFill>
                          <a:latin typeface="Calibri"/>
                        </a:rPr>
                        <a:t>3.2</a:t>
                      </a:r>
                    </a:p>
                  </a:txBody>
                  <a:tcPr marL="6531" marR="6531" marT="653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nC/E10</a:t>
                      </a:r>
                    </a:p>
                  </a:txBody>
                  <a:tcPr marL="6531" marR="6531" marT="653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8</a:t>
                      </a:r>
                    </a:p>
                  </a:txBody>
                  <a:tcPr marL="6531" marR="6531" marT="653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GeV</a:t>
                      </a:r>
                    </a:p>
                  </a:txBody>
                  <a:tcPr marL="6531" marR="6531" marT="65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6531" marR="6531" marT="653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FF0000"/>
                          </a:solidFill>
                          <a:latin typeface="Calibri"/>
                        </a:rPr>
                        <a:t> </a:t>
                      </a:r>
                    </a:p>
                  </a:txBody>
                  <a:tcPr marL="6531" marR="6531" marT="653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FF0000"/>
                          </a:solidFill>
                          <a:latin typeface="Calibri"/>
                        </a:rPr>
                        <a:t>0.8</a:t>
                      </a:r>
                    </a:p>
                  </a:txBody>
                  <a:tcPr marL="6531" marR="6531" marT="653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5.5</a:t>
                      </a:r>
                    </a:p>
                  </a:txBody>
                  <a:tcPr marL="6531" marR="6531" marT="653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feet</a:t>
                      </a:r>
                    </a:p>
                  </a:txBody>
                  <a:tcPr marL="6531" marR="6531" marT="65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6531" marR="6531" marT="65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6531" marR="6531" marT="653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6531" marR="6531" marT="6531" marB="0" anchor="b">
                    <a:lnL w="6350" cap="flat" cmpd="sng" algn="ctr">
                      <a:solidFill>
                        <a:srgbClr val="000000"/>
                      </a:solidFill>
                      <a:prstDash val="solid"/>
                      <a:round/>
                      <a:headEnd type="none" w="med" len="med"/>
                      <a:tailEnd type="none" w="med" len="med"/>
                    </a:lnL>
                    <a:lnR>
                      <a:noFill/>
                    </a:lnR>
                    <a:lnT>
                      <a:noFill/>
                    </a:lnT>
                    <a:lnB>
                      <a:noFill/>
                    </a:lnB>
                  </a:tcPr>
                </a:tc>
              </a:tr>
              <a:tr h="187579">
                <a:tc>
                  <a:txBody>
                    <a:bodyPr/>
                    <a:lstStyle/>
                    <a:p>
                      <a:pPr algn="l" fontAlgn="b"/>
                      <a:endParaRPr lang="en-US" sz="1000" b="0" i="0" u="none" strike="noStrike" dirty="0">
                        <a:solidFill>
                          <a:srgbClr val="000000"/>
                        </a:solidFill>
                        <a:latin typeface="Calibri"/>
                      </a:endParaRPr>
                    </a:p>
                  </a:txBody>
                  <a:tcPr marL="6531" marR="6531" marT="653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latin typeface="Calibri"/>
                      </a:endParaRPr>
                    </a:p>
                  </a:txBody>
                  <a:tcPr marL="6531" marR="6531" marT="653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a:noFill/>
                    </a:lnT>
                    <a:lnB w="6350" cap="flat" cmpd="sng" algn="ctr">
                      <a:solidFill>
                        <a:srgbClr val="000000"/>
                      </a:solidFill>
                      <a:prstDash val="solid"/>
                      <a:round/>
                      <a:headEnd type="none" w="med" len="med"/>
                      <a:tailEnd type="none" w="med" len="med"/>
                    </a:lnB>
                  </a:tcPr>
                </a:tc>
              </a:tr>
              <a:tr h="814087">
                <a:tc>
                  <a:txBody>
                    <a:bodyPr/>
                    <a:lstStyle/>
                    <a:p>
                      <a:pPr algn="l" fontAlgn="t"/>
                      <a:r>
                        <a:rPr lang="en-US" sz="1000" b="0" i="0" u="none" strike="noStrike" dirty="0">
                          <a:solidFill>
                            <a:srgbClr val="000000"/>
                          </a:solidFill>
                          <a:latin typeface="Calibri"/>
                        </a:rPr>
                        <a:t>Machine/Condition</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latin typeface="Calibri"/>
                        </a:rPr>
                        <a:t>Note</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latin typeface="Calibri"/>
                        </a:rPr>
                        <a:t>Beam power (KW)</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latin typeface="Calibri"/>
                        </a:rPr>
                        <a:t>Energy (GeV)</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Protons per hour</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Average intensity per second</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Nominal Shielding feet</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Magnet to ceiling distance</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Shield Category or application basis</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beam loss limit (p/s)</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normal loss limit p/s</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 of beam loss</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sv-SE" sz="1000" b="0" i="0" u="none" strike="noStrike">
                          <a:solidFill>
                            <a:srgbClr val="000000"/>
                          </a:solidFill>
                          <a:latin typeface="Calibri"/>
                        </a:rPr>
                        <a:t>nC/min      </a:t>
                      </a:r>
                      <a:r>
                        <a:rPr lang="sv-SE" sz="1000" b="1" i="0" u="none" strike="noStrike">
                          <a:solidFill>
                            <a:srgbClr val="000000"/>
                          </a:solidFill>
                          <a:latin typeface="Calibri"/>
                        </a:rPr>
                        <a:t>(per meter in bold)</a:t>
                      </a:r>
                      <a:endParaRPr lang="sv-SE" sz="1000" b="0" i="0" u="none" strike="noStrike">
                        <a:solidFill>
                          <a:srgbClr val="000000"/>
                        </a:solidFill>
                        <a:latin typeface="Calibri"/>
                      </a:endParaRP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579">
                <a:tc>
                  <a:txBody>
                    <a:bodyPr/>
                    <a:lstStyle/>
                    <a:p>
                      <a:pPr algn="l" fontAlgn="t"/>
                      <a:r>
                        <a:rPr lang="en-US" sz="1000" b="0" i="0" u="none" strike="noStrike">
                          <a:solidFill>
                            <a:srgbClr val="000000"/>
                          </a:solidFill>
                          <a:latin typeface="Calibri"/>
                        </a:rPr>
                        <a:t>Mu2e Service Bldg.</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latin typeface="Calibri"/>
                        </a:rPr>
                        <a:t>1</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4</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latin typeface="Calibri"/>
                        </a:rPr>
                        <a:t>8</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latin typeface="Calibri"/>
                        </a:rPr>
                        <a:t>1.13E+16</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3.13E+12</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10</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5.5</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skyshine</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3.3 watts</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2.58E+09</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0.082%</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50</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579">
                <a:tc>
                  <a:txBody>
                    <a:bodyPr/>
                    <a:lstStyle/>
                    <a:p>
                      <a:pPr algn="l" fontAlgn="t"/>
                      <a:r>
                        <a:rPr lang="en-US" sz="1000" b="0" i="0" u="none" strike="noStrike">
                          <a:solidFill>
                            <a:srgbClr val="000000"/>
                          </a:solidFill>
                          <a:latin typeface="Calibri"/>
                        </a:rPr>
                        <a:t>Mu2e Service Bldg.</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1</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8</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8</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latin typeface="Calibri"/>
                        </a:rPr>
                        <a:t>2.25E+16</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6.25E+12</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10</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5.5</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skyshine</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3.3 watts</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2.58E+09</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0.041%</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50</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093">
                <a:tc>
                  <a:txBody>
                    <a:bodyPr/>
                    <a:lstStyle/>
                    <a:p>
                      <a:pPr algn="l" fontAlgn="t"/>
                      <a:r>
                        <a:rPr lang="en-US" sz="1000" b="0" i="0" u="none" strike="noStrike">
                          <a:solidFill>
                            <a:srgbClr val="000000"/>
                          </a:solidFill>
                          <a:latin typeface="Calibri"/>
                        </a:rPr>
                        <a:t>Mu2e Shielding Berm</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2</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latin typeface="Calibri"/>
                        </a:rPr>
                        <a:t>4</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8</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latin typeface="Calibri"/>
                        </a:rPr>
                        <a:t>1.13E+16</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3.13E+12</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13</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5.5</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1A</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3.26E+10</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1.63E+09</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0.052%</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31</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579">
                <a:tc>
                  <a:txBody>
                    <a:bodyPr/>
                    <a:lstStyle/>
                    <a:p>
                      <a:pPr algn="l" fontAlgn="t"/>
                      <a:r>
                        <a:rPr lang="en-US" sz="1000" b="0" i="0" u="none" strike="noStrike">
                          <a:solidFill>
                            <a:srgbClr val="000000"/>
                          </a:solidFill>
                          <a:latin typeface="Calibri"/>
                        </a:rPr>
                        <a:t>Mu2e Shielding Berm</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2</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latin typeface="Calibri"/>
                        </a:rPr>
                        <a:t>8</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8</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2.25E+16</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latin typeface="Calibri"/>
                        </a:rPr>
                        <a:t>6.25E+12</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13</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5.5</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1A</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3.26E+10</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1.63E+09</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0.026%</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31</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579">
                <a:tc>
                  <a:txBody>
                    <a:bodyPr/>
                    <a:lstStyle/>
                    <a:p>
                      <a:pPr algn="l" fontAlgn="t"/>
                      <a:r>
                        <a:rPr lang="en-US" sz="1000" b="0" i="0" u="none" strike="noStrike">
                          <a:solidFill>
                            <a:srgbClr val="000000"/>
                          </a:solidFill>
                          <a:latin typeface="Calibri"/>
                        </a:rPr>
                        <a:t>Booster May 2013</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5</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64</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latin typeface="Calibri"/>
                        </a:rPr>
                        <a:t>8</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1.80E+17</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latin typeface="Calibri"/>
                        </a:rPr>
                        <a:t>5.00E+13</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14</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4</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2A</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2.20E+11</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1.10E+10</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0.022%</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399</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677">
                <a:tc>
                  <a:txBody>
                    <a:bodyPr/>
                    <a:lstStyle/>
                    <a:p>
                      <a:pPr algn="l" fontAlgn="t"/>
                      <a:r>
                        <a:rPr lang="en-US" sz="1000" b="0" i="0" u="none" strike="noStrike">
                          <a:solidFill>
                            <a:srgbClr val="000000"/>
                          </a:solidFill>
                          <a:latin typeface="Calibri"/>
                        </a:rPr>
                        <a:t>Booster 2016</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5</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80</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latin typeface="Calibri"/>
                        </a:rPr>
                        <a:t>8</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2.25E+17</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latin typeface="Calibri"/>
                        </a:rPr>
                        <a:t>6.25E+13</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latin typeface="Calibri"/>
                        </a:rPr>
                        <a:t>14</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4</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2A</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2.20E+11</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1.10E+10</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0.018%</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399</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579">
                <a:tc>
                  <a:txBody>
                    <a:bodyPr/>
                    <a:lstStyle/>
                    <a:p>
                      <a:pPr algn="l" fontAlgn="t"/>
                      <a:r>
                        <a:rPr lang="en-US" sz="1000" b="0" i="0" u="none" strike="noStrike">
                          <a:solidFill>
                            <a:srgbClr val="000000"/>
                          </a:solidFill>
                          <a:latin typeface="Calibri"/>
                        </a:rPr>
                        <a:t>Booster (any pwr)</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3</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 </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8</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latin typeface="Calibri"/>
                        </a:rPr>
                        <a:t> </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 </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latin typeface="Calibri"/>
                        </a:rPr>
                        <a:t>14</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4</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1 W/m</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NA</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3.91E+11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latin typeface="Calibri"/>
                        </a:rPr>
                        <a:t>14,175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579">
                <a:tc>
                  <a:txBody>
                    <a:bodyPr/>
                    <a:lstStyle/>
                    <a:p>
                      <a:pPr algn="l" fontAlgn="t"/>
                      <a:r>
                        <a:rPr lang="en-US" sz="1000" b="0" i="0" u="none" strike="noStrike">
                          <a:solidFill>
                            <a:srgbClr val="000000"/>
                          </a:solidFill>
                          <a:latin typeface="Calibri"/>
                        </a:rPr>
                        <a:t>Main Injector</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2</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700</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120</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dirty="0">
                          <a:solidFill>
                            <a:srgbClr val="000000"/>
                          </a:solidFill>
                          <a:latin typeface="Calibri"/>
                        </a:rPr>
                        <a:t>1.31E+17</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3.65E+13</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dirty="0">
                          <a:solidFill>
                            <a:srgbClr val="000000"/>
                          </a:solidFill>
                          <a:latin typeface="Calibri"/>
                        </a:rPr>
                        <a:t>24</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dirty="0">
                          <a:solidFill>
                            <a:srgbClr val="000000"/>
                          </a:solidFill>
                          <a:latin typeface="Calibri"/>
                        </a:rPr>
                        <a:t>5</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1A</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2.61E+13</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1.31E+12</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3.582%</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265,094</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87579">
                <a:tc>
                  <a:txBody>
                    <a:bodyPr/>
                    <a:lstStyle/>
                    <a:p>
                      <a:pPr algn="l" fontAlgn="t"/>
                      <a:r>
                        <a:rPr lang="en-US" sz="1000" b="0" i="0" u="none" strike="noStrike">
                          <a:solidFill>
                            <a:srgbClr val="000000"/>
                          </a:solidFill>
                          <a:latin typeface="Calibri"/>
                        </a:rPr>
                        <a:t>Main Injector</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2</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2,300</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120</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dirty="0">
                          <a:solidFill>
                            <a:srgbClr val="000000"/>
                          </a:solidFill>
                          <a:latin typeface="Calibri"/>
                        </a:rPr>
                        <a:t>4.31E+17</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dirty="0">
                          <a:solidFill>
                            <a:srgbClr val="000000"/>
                          </a:solidFill>
                          <a:latin typeface="Calibri"/>
                        </a:rPr>
                        <a:t>1.20E+14</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24</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dirty="0">
                          <a:solidFill>
                            <a:srgbClr val="000000"/>
                          </a:solidFill>
                          <a:latin typeface="Calibri"/>
                        </a:rPr>
                        <a:t>5</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1A</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2.61E+13</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1.31E+12</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1.090%</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265,094</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87579">
                <a:tc>
                  <a:txBody>
                    <a:bodyPr/>
                    <a:lstStyle/>
                    <a:p>
                      <a:pPr algn="l" fontAlgn="t"/>
                      <a:r>
                        <a:rPr lang="en-US" sz="1000" b="0" i="0" u="none" strike="noStrike">
                          <a:solidFill>
                            <a:srgbClr val="000000"/>
                          </a:solidFill>
                          <a:latin typeface="Calibri"/>
                        </a:rPr>
                        <a:t>Main Injector</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3</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700</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120</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1.31E+17</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latin typeface="Calibri"/>
                        </a:rPr>
                        <a:t>3.65E+13</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24</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latin typeface="Calibri"/>
                        </a:rPr>
                        <a:t>5</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1 W/m</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NA</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1.82E+11</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0.499%</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36,960</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579">
                <a:tc>
                  <a:txBody>
                    <a:bodyPr/>
                    <a:lstStyle/>
                    <a:p>
                      <a:pPr algn="l" fontAlgn="t"/>
                      <a:r>
                        <a:rPr lang="en-US" sz="1000" b="0" i="0" u="none" strike="noStrike">
                          <a:solidFill>
                            <a:srgbClr val="000000"/>
                          </a:solidFill>
                          <a:latin typeface="Calibri"/>
                        </a:rPr>
                        <a:t>Main Injector</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3</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2,300</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120</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4.31E+17</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latin typeface="Calibri"/>
                        </a:rPr>
                        <a:t>1.20E+14</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latin typeface="Calibri"/>
                        </a:rPr>
                        <a:t>24</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5</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latin typeface="Calibri"/>
                        </a:rPr>
                        <a:t>1 W/m</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NA</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1.82E+11</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0.152%</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36,960</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9524">
                <a:tc>
                  <a:txBody>
                    <a:bodyPr/>
                    <a:lstStyle/>
                    <a:p>
                      <a:pPr algn="l" fontAlgn="t"/>
                      <a:r>
                        <a:rPr lang="en-US" sz="1000" b="0" i="0" u="none" strike="noStrike">
                          <a:solidFill>
                            <a:srgbClr val="000000"/>
                          </a:solidFill>
                          <a:latin typeface="Calibri"/>
                        </a:rPr>
                        <a:t>Nova</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2</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700</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120</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1.31E+17</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3.65E+13</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dirty="0">
                          <a:solidFill>
                            <a:srgbClr val="000000"/>
                          </a:solidFill>
                          <a:latin typeface="Calibri"/>
                        </a:rPr>
                        <a:t>26</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3</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dirty="0">
                          <a:solidFill>
                            <a:srgbClr val="000000"/>
                          </a:solidFill>
                          <a:latin typeface="Calibri"/>
                        </a:rPr>
                        <a:t>1A</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dirty="0">
                          <a:solidFill>
                            <a:srgbClr val="000000"/>
                          </a:solidFill>
                          <a:latin typeface="Calibri"/>
                        </a:rPr>
                        <a:t>4.87E+13</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2.44E+12</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6.675%</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1,372,243</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359524">
                <a:tc>
                  <a:txBody>
                    <a:bodyPr/>
                    <a:lstStyle/>
                    <a:p>
                      <a:pPr algn="l" fontAlgn="t"/>
                      <a:r>
                        <a:rPr lang="en-US" sz="1000" b="0" i="0" u="none" strike="noStrike">
                          <a:solidFill>
                            <a:srgbClr val="000000"/>
                          </a:solidFill>
                          <a:latin typeface="Calibri"/>
                        </a:rPr>
                        <a:t>LBNE</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2</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2,300</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120</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4.31E+17</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1.20E+14</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26</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dirty="0">
                          <a:solidFill>
                            <a:srgbClr val="000000"/>
                          </a:solidFill>
                          <a:latin typeface="Calibri"/>
                        </a:rPr>
                        <a:t>3</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dirty="0">
                          <a:solidFill>
                            <a:srgbClr val="000000"/>
                          </a:solidFill>
                          <a:latin typeface="Calibri"/>
                        </a:rPr>
                        <a:t>1A</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4.87E+13</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dirty="0">
                          <a:solidFill>
                            <a:srgbClr val="000000"/>
                          </a:solidFill>
                          <a:latin typeface="Calibri"/>
                        </a:rPr>
                        <a:t>2.44E+12</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dirty="0">
                          <a:solidFill>
                            <a:srgbClr val="000000"/>
                          </a:solidFill>
                          <a:latin typeface="Calibri"/>
                        </a:rPr>
                        <a:t>2.030%</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t"/>
                      <a:r>
                        <a:rPr lang="en-US" sz="1000" b="0" i="0" u="none" strike="noStrike">
                          <a:solidFill>
                            <a:srgbClr val="000000"/>
                          </a:solidFill>
                          <a:latin typeface="Calibri"/>
                        </a:rPr>
                        <a:t>1,372,243</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87579">
                <a:tc>
                  <a:txBody>
                    <a:bodyPr/>
                    <a:lstStyle/>
                    <a:p>
                      <a:pPr algn="l" fontAlgn="t"/>
                      <a:r>
                        <a:rPr lang="en-US" sz="1000" b="0" i="0" u="none" strike="noStrike">
                          <a:solidFill>
                            <a:srgbClr val="000000"/>
                          </a:solidFill>
                          <a:latin typeface="Calibri"/>
                        </a:rPr>
                        <a:t>Nova</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4</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700</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120</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1.31E+17</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3.65E+13</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26</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3</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latin typeface="Calibri"/>
                        </a:rPr>
                        <a:t>10 </a:t>
                      </a:r>
                      <a:r>
                        <a:rPr lang="en-US" sz="1000" b="0" i="0" u="none" strike="noStrike" dirty="0" err="1">
                          <a:solidFill>
                            <a:srgbClr val="000000"/>
                          </a:solidFill>
                          <a:latin typeface="Calibri"/>
                        </a:rPr>
                        <a:t>ppm</a:t>
                      </a:r>
                      <a:endParaRPr lang="en-US" sz="1000" b="0" i="0" u="none" strike="noStrike" dirty="0">
                        <a:solidFill>
                          <a:srgbClr val="000000"/>
                        </a:solidFill>
                        <a:latin typeface="Calibri"/>
                      </a:endParaRP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NA</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3.65E+08</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latin typeface="Calibri"/>
                        </a:rPr>
                        <a:t>0.001%</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latin typeface="Calibri"/>
                        </a:rPr>
                        <a:t>206</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579">
                <a:tc>
                  <a:txBody>
                    <a:bodyPr/>
                    <a:lstStyle/>
                    <a:p>
                      <a:pPr algn="l" fontAlgn="t"/>
                      <a:r>
                        <a:rPr lang="en-US" sz="1000" b="0" i="0" u="none" strike="noStrike">
                          <a:solidFill>
                            <a:srgbClr val="000000"/>
                          </a:solidFill>
                          <a:latin typeface="Calibri"/>
                        </a:rPr>
                        <a:t>LBNE</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4</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2,300</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120</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4.31E+17</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1.20E+14</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26</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3</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latin typeface="Calibri"/>
                        </a:rPr>
                        <a:t>1 W/m</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NA</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latin typeface="Calibri"/>
                        </a:rPr>
                        <a:t>5.21E+07</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latin typeface="Calibri"/>
                        </a:rPr>
                        <a:t>0.000%</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latin typeface="Calibri"/>
                        </a:rPr>
                        <a:t>29</a:t>
                      </a:r>
                    </a:p>
                  </a:txBody>
                  <a:tcPr marL="6531" marR="6531" marT="65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579">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latin typeface="Calibri"/>
                      </a:endParaRPr>
                    </a:p>
                  </a:txBody>
                  <a:tcPr marL="6531" marR="6531" marT="65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w="6350" cap="flat" cmpd="sng" algn="ctr">
                      <a:solidFill>
                        <a:srgbClr val="000000"/>
                      </a:solidFill>
                      <a:prstDash val="solid"/>
                      <a:round/>
                      <a:headEnd type="none" w="med" len="med"/>
                      <a:tailEnd type="none" w="med" len="med"/>
                    </a:lnT>
                    <a:lnB>
                      <a:noFill/>
                    </a:lnB>
                  </a:tcPr>
                </a:tc>
              </a:tr>
              <a:tr h="187579">
                <a:tc>
                  <a:txBody>
                    <a:bodyPr/>
                    <a:lstStyle/>
                    <a:p>
                      <a:pPr algn="r" fontAlgn="b"/>
                      <a:r>
                        <a:rPr lang="en-US" sz="1000" b="0" i="0" u="none" strike="noStrike" dirty="0">
                          <a:solidFill>
                            <a:srgbClr val="000000"/>
                          </a:solidFill>
                          <a:latin typeface="Calibri"/>
                        </a:rPr>
                        <a:t>Notes:</a:t>
                      </a:r>
                    </a:p>
                  </a:txBody>
                  <a:tcPr marL="6531" marR="6531" marT="6531" marB="0" anchor="b">
                    <a:lnL>
                      <a:noFill/>
                    </a:lnL>
                    <a:lnR>
                      <a:noFill/>
                    </a:lnR>
                    <a:lnT>
                      <a:noFill/>
                    </a:lnT>
                    <a:lnB>
                      <a:noFill/>
                    </a:lnB>
                  </a:tcPr>
                </a:tc>
                <a:tc>
                  <a:txBody>
                    <a:bodyPr/>
                    <a:lstStyle/>
                    <a:p>
                      <a:pPr algn="ctr" fontAlgn="t"/>
                      <a:r>
                        <a:rPr lang="en-US" sz="1000" b="0" i="0" u="none" strike="noStrike">
                          <a:solidFill>
                            <a:srgbClr val="000000"/>
                          </a:solidFill>
                          <a:latin typeface="Calibri"/>
                        </a:rPr>
                        <a:t>1</a:t>
                      </a:r>
                    </a:p>
                  </a:txBody>
                  <a:tcPr marL="6531" marR="6531" marT="6531" marB="0">
                    <a:lnL>
                      <a:noFill/>
                    </a:lnL>
                    <a:lnR>
                      <a:noFill/>
                    </a:lnR>
                    <a:lnT>
                      <a:noFill/>
                    </a:lnT>
                    <a:lnB>
                      <a:noFill/>
                    </a:lnB>
                  </a:tcPr>
                </a:tc>
                <a:tc gridSpan="7">
                  <a:txBody>
                    <a:bodyPr/>
                    <a:lstStyle/>
                    <a:p>
                      <a:pPr algn="l" fontAlgn="b"/>
                      <a:r>
                        <a:rPr lang="en-US" sz="1000" b="0" i="0" u="none" strike="noStrike">
                          <a:solidFill>
                            <a:srgbClr val="000000"/>
                          </a:solidFill>
                          <a:latin typeface="Calibri"/>
                        </a:rPr>
                        <a:t>Distributed or concentrated loss limits public exposure to 1 mrem per year</a:t>
                      </a:r>
                    </a:p>
                  </a:txBody>
                  <a:tcPr marL="6531" marR="6531" marT="653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000" b="0" i="0" u="none" strike="noStrike">
                        <a:solidFill>
                          <a:srgbClr val="000000"/>
                        </a:solidFill>
                        <a:latin typeface="Calibri"/>
                      </a:endParaRPr>
                    </a:p>
                  </a:txBody>
                  <a:tcPr marL="6531" marR="6531" marT="6531"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6531" marR="6531" marT="6531"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a:noFill/>
                    </a:lnT>
                    <a:lnB>
                      <a:noFill/>
                    </a:lnB>
                  </a:tcPr>
                </a:tc>
              </a:tr>
              <a:tr h="187579">
                <a:tc>
                  <a:txBody>
                    <a:bodyPr/>
                    <a:lstStyle/>
                    <a:p>
                      <a:pPr algn="l" fontAlgn="b"/>
                      <a:endParaRPr lang="en-US" sz="1000" b="0" i="0" u="none" strike="noStrike" dirty="0">
                        <a:solidFill>
                          <a:srgbClr val="000000"/>
                        </a:solidFill>
                        <a:latin typeface="Calibri"/>
                      </a:endParaRPr>
                    </a:p>
                  </a:txBody>
                  <a:tcPr marL="6531" marR="6531" marT="6531" marB="0" anchor="b">
                    <a:lnL>
                      <a:noFill/>
                    </a:lnL>
                    <a:lnR>
                      <a:noFill/>
                    </a:lnR>
                    <a:lnT>
                      <a:noFill/>
                    </a:lnT>
                    <a:lnB>
                      <a:noFill/>
                    </a:lnB>
                  </a:tcPr>
                </a:tc>
                <a:tc>
                  <a:txBody>
                    <a:bodyPr/>
                    <a:lstStyle/>
                    <a:p>
                      <a:pPr algn="ctr" fontAlgn="t"/>
                      <a:r>
                        <a:rPr lang="en-US" sz="1000" b="0" i="0" u="none" strike="noStrike" dirty="0">
                          <a:solidFill>
                            <a:srgbClr val="000000"/>
                          </a:solidFill>
                          <a:latin typeface="Calibri"/>
                        </a:rPr>
                        <a:t>2</a:t>
                      </a:r>
                    </a:p>
                  </a:txBody>
                  <a:tcPr marL="6531" marR="6531" marT="6531" marB="0">
                    <a:lnL>
                      <a:noFill/>
                    </a:lnL>
                    <a:lnR>
                      <a:noFill/>
                    </a:lnR>
                    <a:lnT>
                      <a:noFill/>
                    </a:lnT>
                    <a:lnB>
                      <a:noFill/>
                    </a:lnB>
                  </a:tcPr>
                </a:tc>
                <a:tc gridSpan="8">
                  <a:txBody>
                    <a:bodyPr/>
                    <a:lstStyle/>
                    <a:p>
                      <a:pPr algn="l" fontAlgn="b"/>
                      <a:r>
                        <a:rPr lang="en-US" sz="1000" b="0" i="0" u="none" strike="noStrike" dirty="0">
                          <a:solidFill>
                            <a:srgbClr val="000000"/>
                          </a:solidFill>
                          <a:latin typeface="Calibri"/>
                        </a:rPr>
                        <a:t>Single point loss limits berm surface normal condition dose rate to 0.05 mrem/hr</a:t>
                      </a:r>
                    </a:p>
                  </a:txBody>
                  <a:tcPr marL="6531" marR="6531" marT="653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000" b="0" i="0" u="none" strike="noStrike">
                        <a:solidFill>
                          <a:srgbClr val="FFFF00"/>
                        </a:solidFill>
                        <a:latin typeface="Calibri"/>
                      </a:endParaRPr>
                    </a:p>
                  </a:txBody>
                  <a:tcPr marL="6531" marR="6531" marT="6531"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a:noFill/>
                    </a:lnT>
                    <a:lnB>
                      <a:noFill/>
                    </a:lnB>
                  </a:tcPr>
                </a:tc>
              </a:tr>
              <a:tr h="187579">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a:noFill/>
                    </a:lnT>
                    <a:lnB>
                      <a:noFill/>
                    </a:lnB>
                  </a:tcPr>
                </a:tc>
                <a:tc>
                  <a:txBody>
                    <a:bodyPr/>
                    <a:lstStyle/>
                    <a:p>
                      <a:pPr algn="ctr" fontAlgn="t"/>
                      <a:r>
                        <a:rPr lang="en-US" sz="1000" b="0" i="0" u="none" strike="noStrike" dirty="0">
                          <a:solidFill>
                            <a:srgbClr val="000000"/>
                          </a:solidFill>
                          <a:latin typeface="Calibri"/>
                        </a:rPr>
                        <a:t>3</a:t>
                      </a:r>
                    </a:p>
                  </a:txBody>
                  <a:tcPr marL="6531" marR="6531" marT="6531" marB="0">
                    <a:lnL>
                      <a:noFill/>
                    </a:lnL>
                    <a:lnR>
                      <a:noFill/>
                    </a:lnR>
                    <a:lnT>
                      <a:noFill/>
                    </a:lnT>
                    <a:lnB>
                      <a:noFill/>
                    </a:lnB>
                  </a:tcPr>
                </a:tc>
                <a:tc gridSpan="9">
                  <a:txBody>
                    <a:bodyPr/>
                    <a:lstStyle/>
                    <a:p>
                      <a:pPr algn="l" fontAlgn="b"/>
                      <a:r>
                        <a:rPr lang="en-US" sz="1000" b="0" i="0" u="none" strike="noStrike" dirty="0">
                          <a:solidFill>
                            <a:srgbClr val="000000"/>
                          </a:solidFill>
                          <a:latin typeface="Calibri"/>
                        </a:rPr>
                        <a:t>Total charge limit in tunnel beam loss to 1 W/m - </a:t>
                      </a:r>
                      <a:r>
                        <a:rPr lang="en-US" sz="1000" b="1" i="0" u="none" strike="noStrike" dirty="0">
                          <a:solidFill>
                            <a:srgbClr val="000000"/>
                          </a:solidFill>
                          <a:latin typeface="Calibri"/>
                        </a:rPr>
                        <a:t>distributed among some number of TLMs</a:t>
                      </a:r>
                    </a:p>
                  </a:txBody>
                  <a:tcPr marL="6531" marR="6531" marT="653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a:noFill/>
                    </a:lnT>
                    <a:lnB>
                      <a:noFill/>
                    </a:lnB>
                  </a:tcPr>
                </a:tc>
              </a:tr>
              <a:tr h="187579">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a:noFill/>
                    </a:lnT>
                    <a:lnB>
                      <a:noFill/>
                    </a:lnB>
                  </a:tcPr>
                </a:tc>
                <a:tc>
                  <a:txBody>
                    <a:bodyPr/>
                    <a:lstStyle/>
                    <a:p>
                      <a:pPr algn="ctr" fontAlgn="t"/>
                      <a:r>
                        <a:rPr lang="en-US" sz="1000" b="0" i="0" u="none" strike="noStrike">
                          <a:solidFill>
                            <a:srgbClr val="000000"/>
                          </a:solidFill>
                          <a:latin typeface="Calibri"/>
                        </a:rPr>
                        <a:t>4</a:t>
                      </a:r>
                    </a:p>
                  </a:txBody>
                  <a:tcPr marL="6531" marR="6531" marT="6531" marB="0">
                    <a:lnL>
                      <a:noFill/>
                    </a:lnL>
                    <a:lnR>
                      <a:noFill/>
                    </a:lnR>
                    <a:lnT>
                      <a:noFill/>
                    </a:lnT>
                    <a:lnB>
                      <a:noFill/>
                    </a:lnB>
                  </a:tcPr>
                </a:tc>
                <a:tc gridSpan="4">
                  <a:txBody>
                    <a:bodyPr/>
                    <a:lstStyle/>
                    <a:p>
                      <a:pPr algn="l" fontAlgn="b"/>
                      <a:r>
                        <a:rPr lang="en-US" sz="1000" b="0" i="0" u="none" strike="noStrike" dirty="0">
                          <a:solidFill>
                            <a:srgbClr val="000000"/>
                          </a:solidFill>
                          <a:latin typeface="Calibri"/>
                        </a:rPr>
                        <a:t>Limit total beam loss to 1 part in 1E5</a:t>
                      </a:r>
                    </a:p>
                  </a:txBody>
                  <a:tcPr marL="6531" marR="6531" marT="653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a:noFill/>
                    </a:lnT>
                    <a:lnB>
                      <a:noFill/>
                    </a:lnB>
                  </a:tcPr>
                </a:tc>
                <a:tc>
                  <a:txBody>
                    <a:bodyPr/>
                    <a:lstStyle/>
                    <a:p>
                      <a:pPr algn="l" fontAlgn="b"/>
                      <a:endParaRPr lang="en-US" sz="1000" b="0" i="0" u="none" strike="noStrike" dirty="0">
                        <a:solidFill>
                          <a:srgbClr val="000000"/>
                        </a:solidFill>
                        <a:latin typeface="Calibri"/>
                      </a:endParaRPr>
                    </a:p>
                  </a:txBody>
                  <a:tcPr marL="6531" marR="6531" marT="6531"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a:noFill/>
                    </a:lnT>
                    <a:lnB>
                      <a:noFill/>
                    </a:lnB>
                  </a:tcPr>
                </a:tc>
                <a:tc>
                  <a:txBody>
                    <a:bodyPr/>
                    <a:lstStyle/>
                    <a:p>
                      <a:pPr algn="l" fontAlgn="b"/>
                      <a:endParaRPr lang="en-US" sz="1000" b="0" i="0" u="none" strike="noStrike" dirty="0">
                        <a:solidFill>
                          <a:srgbClr val="000000"/>
                        </a:solidFill>
                        <a:latin typeface="Calibri"/>
                      </a:endParaRPr>
                    </a:p>
                  </a:txBody>
                  <a:tcPr marL="6531" marR="6531" marT="6531"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a:noFill/>
                    </a:lnT>
                    <a:lnB>
                      <a:noFill/>
                    </a:lnB>
                  </a:tcPr>
                </a:tc>
              </a:tr>
              <a:tr h="359524">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a:noFill/>
                    </a:lnT>
                    <a:lnB>
                      <a:noFill/>
                    </a:lnB>
                  </a:tcPr>
                </a:tc>
                <a:tc>
                  <a:txBody>
                    <a:bodyPr/>
                    <a:lstStyle/>
                    <a:p>
                      <a:pPr algn="ctr" fontAlgn="t"/>
                      <a:r>
                        <a:rPr lang="en-US" sz="1000" b="0" i="0" u="none" strike="noStrike">
                          <a:solidFill>
                            <a:srgbClr val="000000"/>
                          </a:solidFill>
                          <a:latin typeface="Calibri"/>
                        </a:rPr>
                        <a:t>5</a:t>
                      </a:r>
                    </a:p>
                  </a:txBody>
                  <a:tcPr marL="6531" marR="6531" marT="6531" marB="0">
                    <a:lnL>
                      <a:noFill/>
                    </a:lnL>
                    <a:lnR>
                      <a:noFill/>
                    </a:lnR>
                    <a:lnT>
                      <a:noFill/>
                    </a:lnT>
                    <a:lnB>
                      <a:noFill/>
                    </a:lnB>
                  </a:tcPr>
                </a:tc>
                <a:tc gridSpan="7">
                  <a:txBody>
                    <a:bodyPr/>
                    <a:lstStyle/>
                    <a:p>
                      <a:pPr algn="l" fontAlgn="b"/>
                      <a:r>
                        <a:rPr lang="en-US" sz="1000" b="0" i="0" u="none" strike="noStrike" dirty="0">
                          <a:solidFill>
                            <a:srgbClr val="000000"/>
                          </a:solidFill>
                          <a:latin typeface="Calibri"/>
                        </a:rPr>
                        <a:t>Single point loss limits berm surface normal condition dose rate to 5 mrem/hr</a:t>
                      </a:r>
                    </a:p>
                  </a:txBody>
                  <a:tcPr marL="6531" marR="6531" marT="653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a:noFill/>
                    </a:lnT>
                    <a:lnB>
                      <a:noFill/>
                    </a:lnB>
                  </a:tcPr>
                </a:tc>
                <a:tc>
                  <a:txBody>
                    <a:bodyPr/>
                    <a:lstStyle/>
                    <a:p>
                      <a:pPr algn="l" fontAlgn="b"/>
                      <a:endParaRPr lang="en-US" sz="1000" b="0" i="0" u="none" strike="noStrike" dirty="0">
                        <a:solidFill>
                          <a:srgbClr val="000000"/>
                        </a:solidFill>
                        <a:latin typeface="Calibri"/>
                      </a:endParaRPr>
                    </a:p>
                  </a:txBody>
                  <a:tcPr marL="6531" marR="6531" marT="6531" marB="0" anchor="b">
                    <a:lnL>
                      <a:noFill/>
                    </a:lnL>
                    <a:lnR>
                      <a:noFill/>
                    </a:lnR>
                    <a:lnT>
                      <a:noFill/>
                    </a:lnT>
                    <a:lnB>
                      <a:noFill/>
                    </a:lnB>
                  </a:tcPr>
                </a:tc>
                <a:tc>
                  <a:txBody>
                    <a:bodyPr/>
                    <a:lstStyle/>
                    <a:p>
                      <a:pPr algn="l" fontAlgn="b"/>
                      <a:endParaRPr lang="en-US" sz="1000" b="0" i="0" u="none" strike="noStrike" dirty="0">
                        <a:solidFill>
                          <a:srgbClr val="000000"/>
                        </a:solidFill>
                        <a:latin typeface="Calibri"/>
                      </a:endParaRPr>
                    </a:p>
                  </a:txBody>
                  <a:tcPr marL="6531" marR="6531" marT="6531" marB="0" anchor="b">
                    <a:lnL>
                      <a:noFill/>
                    </a:lnL>
                    <a:lnR>
                      <a:noFill/>
                    </a:lnR>
                    <a:lnT>
                      <a:noFill/>
                    </a:lnT>
                    <a:lnB>
                      <a:noFill/>
                    </a:lnB>
                  </a:tcPr>
                </a:tc>
              </a:tr>
              <a:tr h="187579">
                <a:tc>
                  <a:txBody>
                    <a:bodyPr/>
                    <a:lstStyle/>
                    <a:p>
                      <a:pPr algn="l" fontAlgn="b"/>
                      <a:r>
                        <a:rPr lang="en-US" sz="1000" b="0" i="0" u="none" strike="noStrike">
                          <a:solidFill>
                            <a:srgbClr val="000000"/>
                          </a:solidFill>
                          <a:latin typeface="Calibri"/>
                        </a:rPr>
                        <a:t>Not recommended</a:t>
                      </a:r>
                    </a:p>
                  </a:txBody>
                  <a:tcPr marL="6531" marR="6531" marT="6531" marB="0" anchor="b">
                    <a:lnL>
                      <a:noFill/>
                    </a:lnL>
                    <a:lnR>
                      <a:noFill/>
                    </a:lnR>
                    <a:lnT>
                      <a:noFill/>
                    </a:lnT>
                    <a:lnB>
                      <a:noFill/>
                    </a:lnB>
                    <a:solidFill>
                      <a:srgbClr val="E46D0A"/>
                    </a:solidFill>
                  </a:tcPr>
                </a:tc>
                <a:tc>
                  <a:txBody>
                    <a:bodyPr/>
                    <a:lstStyle/>
                    <a:p>
                      <a:pPr algn="ctr" fontAlgn="t"/>
                      <a:endParaRPr lang="en-US" sz="1000" b="0" i="0" u="none" strike="noStrike">
                        <a:solidFill>
                          <a:srgbClr val="000000"/>
                        </a:solidFill>
                        <a:latin typeface="Calibri"/>
                      </a:endParaRPr>
                    </a:p>
                  </a:txBody>
                  <a:tcPr marL="6531" marR="6531" marT="6531" marB="0">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a:noFill/>
                    </a:lnT>
                    <a:lnB>
                      <a:noFill/>
                    </a:lnB>
                  </a:tcPr>
                </a:tc>
                <a:tc>
                  <a:txBody>
                    <a:bodyPr/>
                    <a:lstStyle/>
                    <a:p>
                      <a:pPr algn="l" fontAlgn="b"/>
                      <a:endParaRPr lang="en-US" sz="1000" b="0" i="0" u="none" strike="noStrike" dirty="0">
                        <a:solidFill>
                          <a:srgbClr val="000000"/>
                        </a:solidFill>
                        <a:latin typeface="Calibri"/>
                      </a:endParaRPr>
                    </a:p>
                  </a:txBody>
                  <a:tcPr marL="6531" marR="6531" marT="6531" marB="0" anchor="b">
                    <a:lnL>
                      <a:noFill/>
                    </a:lnL>
                    <a:lnR>
                      <a:noFill/>
                    </a:lnR>
                    <a:lnT>
                      <a:noFill/>
                    </a:lnT>
                    <a:lnB>
                      <a:noFill/>
                    </a:lnB>
                  </a:tcPr>
                </a:tc>
                <a:tc>
                  <a:txBody>
                    <a:bodyPr/>
                    <a:lstStyle/>
                    <a:p>
                      <a:pPr algn="l" fontAlgn="b"/>
                      <a:endParaRPr lang="en-US" sz="1000" b="0" i="0" u="none" strike="noStrike" dirty="0">
                        <a:solidFill>
                          <a:srgbClr val="000000"/>
                        </a:solidFill>
                        <a:latin typeface="Calibri"/>
                      </a:endParaRPr>
                    </a:p>
                  </a:txBody>
                  <a:tcPr marL="6531" marR="6531" marT="6531"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6531" marR="6531" marT="6531" marB="0" anchor="b">
                    <a:lnL>
                      <a:noFill/>
                    </a:lnL>
                    <a:lnR>
                      <a:noFill/>
                    </a:lnR>
                    <a:lnT>
                      <a:noFill/>
                    </a:lnT>
                    <a:lnB>
                      <a:noFill/>
                    </a:lnB>
                  </a:tcPr>
                </a:tc>
                <a:tc>
                  <a:txBody>
                    <a:bodyPr/>
                    <a:lstStyle/>
                    <a:p>
                      <a:pPr algn="l" fontAlgn="b"/>
                      <a:endParaRPr lang="en-US" sz="1000" b="0" i="0" u="none" strike="noStrike" dirty="0">
                        <a:solidFill>
                          <a:srgbClr val="000000"/>
                        </a:solidFill>
                        <a:latin typeface="Calibri"/>
                      </a:endParaRPr>
                    </a:p>
                  </a:txBody>
                  <a:tcPr marL="6531" marR="6531" marT="6531" marB="0" anchor="b">
                    <a:lnL>
                      <a:noFill/>
                    </a:lnL>
                    <a:lnR>
                      <a:noFill/>
                    </a:lnR>
                    <a:lnT>
                      <a:noFill/>
                    </a:lnT>
                    <a:lnB>
                      <a:noFill/>
                    </a:lnB>
                  </a:tcPr>
                </a:tc>
              </a:tr>
            </a:tbl>
          </a:graphicData>
        </a:graphic>
      </p:graphicFrame>
      <p:sp>
        <p:nvSpPr>
          <p:cNvPr id="5" name="Date Placeholder 4"/>
          <p:cNvSpPr>
            <a:spLocks noGrp="1"/>
          </p:cNvSpPr>
          <p:nvPr>
            <p:ph type="dt" sz="half" idx="10"/>
          </p:nvPr>
        </p:nvSpPr>
        <p:spPr/>
        <p:txBody>
          <a:bodyPr/>
          <a:lstStyle/>
          <a:p>
            <a:fld id="{1DAC6A46-CFC9-4DBC-96A2-245440C58B73}" type="datetime4">
              <a:rPr lang="en-US" smtClean="0"/>
              <a:pPr/>
              <a:t>August 14, 2012</a:t>
            </a:fld>
            <a:endParaRPr lang="en-US"/>
          </a:p>
        </p:txBody>
      </p:sp>
      <p:sp>
        <p:nvSpPr>
          <p:cNvPr id="6" name="Footer Placeholder 5"/>
          <p:cNvSpPr>
            <a:spLocks noGrp="1"/>
          </p:cNvSpPr>
          <p:nvPr>
            <p:ph type="ftr" sz="quarter" idx="11"/>
          </p:nvPr>
        </p:nvSpPr>
        <p:spPr/>
        <p:txBody>
          <a:bodyPr/>
          <a:lstStyle/>
          <a:p>
            <a:r>
              <a:rPr lang="en-US" smtClean="0"/>
              <a:t>T. Leveling</a:t>
            </a:r>
            <a:endParaRPr lang="en-US"/>
          </a:p>
        </p:txBody>
      </p:sp>
      <p:sp>
        <p:nvSpPr>
          <p:cNvPr id="7" name="TextBox 6"/>
          <p:cNvSpPr txBox="1"/>
          <p:nvPr/>
        </p:nvSpPr>
        <p:spPr>
          <a:xfrm>
            <a:off x="3810000" y="1752600"/>
            <a:ext cx="5004127" cy="646331"/>
          </a:xfrm>
          <a:prstGeom prst="rect">
            <a:avLst/>
          </a:prstGeom>
          <a:solidFill>
            <a:schemeClr val="bg1"/>
          </a:solidFill>
        </p:spPr>
        <p:txBody>
          <a:bodyPr wrap="none" rtlCol="0">
            <a:spAutoFit/>
          </a:bodyPr>
          <a:lstStyle/>
          <a:p>
            <a:r>
              <a:rPr lang="en-US" dirty="0" smtClean="0">
                <a:solidFill>
                  <a:srgbClr val="FF0000"/>
                </a:solidFill>
              </a:rPr>
              <a:t>The scaling of TLM response for energy needs to be</a:t>
            </a:r>
          </a:p>
          <a:p>
            <a:r>
              <a:rPr lang="en-US" dirty="0" smtClean="0">
                <a:solidFill>
                  <a:srgbClr val="FF0000"/>
                </a:solidFill>
              </a:rPr>
              <a:t>Checked in a MARS calculation!!!!</a:t>
            </a:r>
            <a:endParaRPr lang="en-US" dirty="0">
              <a:solidFill>
                <a:srgbClr val="FF0000"/>
              </a:solidFill>
            </a:endParaRPr>
          </a:p>
        </p:txBody>
      </p:sp>
      <p:cxnSp>
        <p:nvCxnSpPr>
          <p:cNvPr id="9" name="Straight Arrow Connector 8"/>
          <p:cNvCxnSpPr>
            <a:stCxn id="7" idx="0"/>
          </p:cNvCxnSpPr>
          <p:nvPr/>
        </p:nvCxnSpPr>
        <p:spPr>
          <a:xfrm flipH="1" flipV="1">
            <a:off x="4572000" y="609600"/>
            <a:ext cx="1740064" cy="1143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Range </a:t>
            </a:r>
            <a:endParaRPr lang="en-US" dirty="0"/>
          </a:p>
        </p:txBody>
      </p:sp>
      <p:sp>
        <p:nvSpPr>
          <p:cNvPr id="3" name="Content Placeholder 2"/>
          <p:cNvSpPr>
            <a:spLocks noGrp="1"/>
          </p:cNvSpPr>
          <p:nvPr>
            <p:ph idx="1"/>
          </p:nvPr>
        </p:nvSpPr>
        <p:spPr>
          <a:xfrm>
            <a:off x="228600" y="1219200"/>
            <a:ext cx="8686800" cy="5181600"/>
          </a:xfrm>
        </p:spPr>
        <p:txBody>
          <a:bodyPr>
            <a:noAutofit/>
          </a:bodyPr>
          <a:lstStyle/>
          <a:p>
            <a:r>
              <a:rPr lang="en-US" sz="2800" smtClean="0"/>
              <a:t>At 3.2 </a:t>
            </a:r>
            <a:r>
              <a:rPr lang="en-US" sz="2800" dirty="0" err="1" smtClean="0"/>
              <a:t>nC</a:t>
            </a:r>
            <a:r>
              <a:rPr lang="en-US" sz="2800" dirty="0" smtClean="0"/>
              <a:t>/E10 protons</a:t>
            </a:r>
          </a:p>
          <a:p>
            <a:pPr lvl="1"/>
            <a:r>
              <a:rPr lang="en-US" sz="2400" dirty="0" smtClean="0"/>
              <a:t>Full beam power loss of a single 5E13 pulse at 120 GeV would produce 118 </a:t>
            </a:r>
            <a:r>
              <a:rPr lang="en-US" sz="2400" dirty="0" err="1" smtClean="0"/>
              <a:t>uC</a:t>
            </a:r>
            <a:endParaRPr lang="en-US" sz="2400" dirty="0" smtClean="0"/>
          </a:p>
          <a:p>
            <a:pPr lvl="2"/>
            <a:r>
              <a:rPr lang="en-US" sz="2000" dirty="0" smtClean="0"/>
              <a:t>No intention to measure/detect for this level</a:t>
            </a:r>
          </a:p>
          <a:p>
            <a:pPr lvl="1"/>
            <a:r>
              <a:rPr lang="en-US" sz="2400" dirty="0" smtClean="0"/>
              <a:t>For 1 W/m loss around the MI, a total of 0.6 </a:t>
            </a:r>
            <a:r>
              <a:rPr lang="en-US" sz="2400" dirty="0" err="1" smtClean="0"/>
              <a:t>nC</a:t>
            </a:r>
            <a:r>
              <a:rPr lang="en-US" sz="2400" dirty="0" smtClean="0"/>
              <a:t>/MI pulse is produced</a:t>
            </a:r>
          </a:p>
          <a:p>
            <a:pPr lvl="1"/>
            <a:r>
              <a:rPr lang="en-US" sz="2400" dirty="0" smtClean="0"/>
              <a:t>Divided among 12 TLMs a total of 0.05 </a:t>
            </a:r>
            <a:r>
              <a:rPr lang="en-US" sz="2400" dirty="0" err="1" smtClean="0"/>
              <a:t>nC</a:t>
            </a:r>
            <a:r>
              <a:rPr lang="en-US" sz="2400" dirty="0" smtClean="0"/>
              <a:t>/pulse</a:t>
            </a:r>
            <a:endParaRPr lang="en-US" sz="2800" dirty="0" smtClean="0"/>
          </a:p>
          <a:p>
            <a:pPr lvl="1"/>
            <a:r>
              <a:rPr lang="en-US" sz="2400" dirty="0" smtClean="0"/>
              <a:t>A 3.5E12 pulse at 8 GeV would produce about 1 </a:t>
            </a:r>
            <a:r>
              <a:rPr lang="en-US" sz="2400" dirty="0" err="1" smtClean="0"/>
              <a:t>uC</a:t>
            </a:r>
            <a:endParaRPr lang="en-US" sz="2400" dirty="0" smtClean="0"/>
          </a:p>
          <a:p>
            <a:r>
              <a:rPr lang="en-US" sz="2800" dirty="0" smtClean="0"/>
              <a:t>Arbitrarily, a 1-2 </a:t>
            </a:r>
            <a:r>
              <a:rPr lang="en-US" sz="2800" dirty="0" err="1" smtClean="0"/>
              <a:t>uC</a:t>
            </a:r>
            <a:r>
              <a:rPr lang="en-US" sz="2800" dirty="0" smtClean="0"/>
              <a:t>/pulse upper limit is probably sufficient</a:t>
            </a:r>
          </a:p>
          <a:p>
            <a:r>
              <a:rPr lang="en-US" sz="2800" dirty="0" smtClean="0"/>
              <a:t>All anticipated trip levels are well below this per pulse limit</a:t>
            </a:r>
            <a:endParaRPr lang="en-US" sz="2800" dirty="0"/>
          </a:p>
        </p:txBody>
      </p:sp>
      <p:sp>
        <p:nvSpPr>
          <p:cNvPr id="4" name="Slide Number Placeholder 3"/>
          <p:cNvSpPr>
            <a:spLocks noGrp="1"/>
          </p:cNvSpPr>
          <p:nvPr>
            <p:ph type="sldNum" sz="quarter" idx="12"/>
          </p:nvPr>
        </p:nvSpPr>
        <p:spPr/>
        <p:txBody>
          <a:bodyPr/>
          <a:lstStyle/>
          <a:p>
            <a:fld id="{707AF437-D799-41E4-ADB2-594B02F26D5F}" type="slidenum">
              <a:rPr lang="en-US" smtClean="0"/>
              <a:pPr/>
              <a:t>24</a:t>
            </a:fld>
            <a:endParaRPr lang="en-US"/>
          </a:p>
        </p:txBody>
      </p:sp>
      <p:sp>
        <p:nvSpPr>
          <p:cNvPr id="5" name="Date Placeholder 4"/>
          <p:cNvSpPr>
            <a:spLocks noGrp="1"/>
          </p:cNvSpPr>
          <p:nvPr>
            <p:ph type="dt" sz="half" idx="10"/>
          </p:nvPr>
        </p:nvSpPr>
        <p:spPr/>
        <p:txBody>
          <a:bodyPr/>
          <a:lstStyle/>
          <a:p>
            <a:fld id="{D19BA0BC-74F7-4679-B8CE-A322F8E5A90D}" type="datetime4">
              <a:rPr lang="en-US" smtClean="0"/>
              <a:pPr/>
              <a:t>August 14, 2012</a:t>
            </a:fld>
            <a:endParaRPr lang="en-US"/>
          </a:p>
        </p:txBody>
      </p:sp>
      <p:sp>
        <p:nvSpPr>
          <p:cNvPr id="6" name="Footer Placeholder 5"/>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Digitizer circuit</a:t>
            </a:r>
            <a:endParaRPr lang="en-US" dirty="0"/>
          </a:p>
        </p:txBody>
      </p:sp>
      <p:sp>
        <p:nvSpPr>
          <p:cNvPr id="3" name="Content Placeholder 2"/>
          <p:cNvSpPr>
            <a:spLocks noGrp="1"/>
          </p:cNvSpPr>
          <p:nvPr>
            <p:ph idx="1"/>
          </p:nvPr>
        </p:nvSpPr>
        <p:spPr>
          <a:xfrm>
            <a:off x="457200" y="1600201"/>
            <a:ext cx="8229600" cy="3505200"/>
          </a:xfrm>
        </p:spPr>
        <p:txBody>
          <a:bodyPr>
            <a:normAutofit/>
          </a:bodyPr>
          <a:lstStyle/>
          <a:p>
            <a:r>
              <a:rPr lang="en-US" dirty="0" smtClean="0"/>
              <a:t>Suppose 5 </a:t>
            </a:r>
            <a:r>
              <a:rPr lang="en-US" dirty="0" err="1" smtClean="0"/>
              <a:t>uC</a:t>
            </a:r>
            <a:r>
              <a:rPr lang="en-US" dirty="0" smtClean="0"/>
              <a:t>/minute is a reasonable upper control limit</a:t>
            </a:r>
          </a:p>
          <a:p>
            <a:r>
              <a:rPr lang="en-US" dirty="0" err="1" smtClean="0"/>
              <a:t>Rad</a:t>
            </a:r>
            <a:r>
              <a:rPr lang="en-US" dirty="0" smtClean="0"/>
              <a:t> card input upper limit </a:t>
            </a:r>
          </a:p>
          <a:p>
            <a:pPr lvl="1"/>
            <a:r>
              <a:rPr lang="en-US" dirty="0" smtClean="0"/>
              <a:t>10 kHz (?)</a:t>
            </a:r>
          </a:p>
          <a:p>
            <a:r>
              <a:rPr lang="en-US" dirty="0" smtClean="0"/>
              <a:t>Then digitizer charge per output pulse</a:t>
            </a:r>
          </a:p>
        </p:txBody>
      </p:sp>
      <p:sp>
        <p:nvSpPr>
          <p:cNvPr id="4" name="Date Placeholder 3"/>
          <p:cNvSpPr>
            <a:spLocks noGrp="1"/>
          </p:cNvSpPr>
          <p:nvPr>
            <p:ph type="dt" sz="half" idx="10"/>
          </p:nvPr>
        </p:nvSpPr>
        <p:spPr/>
        <p:txBody>
          <a:bodyPr/>
          <a:lstStyle/>
          <a:p>
            <a:fld id="{F34D6672-7EC3-460B-9FE2-AFD6EA251D22}" type="datetime4">
              <a:rPr lang="en-US" smtClean="0"/>
              <a:pPr/>
              <a:t>August 14, 2012</a:t>
            </a:fld>
            <a:endParaRPr lang="en-US"/>
          </a:p>
        </p:txBody>
      </p:sp>
      <p:sp>
        <p:nvSpPr>
          <p:cNvPr id="5" name="Footer Placeholder 4"/>
          <p:cNvSpPr>
            <a:spLocks noGrp="1"/>
          </p:cNvSpPr>
          <p:nvPr>
            <p:ph type="ftr" sz="quarter" idx="11"/>
          </p:nvPr>
        </p:nvSpPr>
        <p:spPr/>
        <p:txBody>
          <a:bodyPr/>
          <a:lstStyle/>
          <a:p>
            <a:r>
              <a:rPr lang="en-US" smtClean="0"/>
              <a:t>T. Leveling</a:t>
            </a:r>
            <a:endParaRPr lang="en-US"/>
          </a:p>
        </p:txBody>
      </p:sp>
      <p:sp>
        <p:nvSpPr>
          <p:cNvPr id="6" name="Slide Number Placeholder 5"/>
          <p:cNvSpPr>
            <a:spLocks noGrp="1"/>
          </p:cNvSpPr>
          <p:nvPr>
            <p:ph type="sldNum" sz="quarter" idx="12"/>
          </p:nvPr>
        </p:nvSpPr>
        <p:spPr/>
        <p:txBody>
          <a:bodyPr/>
          <a:lstStyle/>
          <a:p>
            <a:fld id="{707AF437-D799-41E4-ADB2-594B02F26D5F}" type="slidenum">
              <a:rPr lang="en-US" smtClean="0"/>
              <a:pPr/>
              <a:t>25</a:t>
            </a:fld>
            <a:endParaRPr lang="en-US"/>
          </a:p>
        </p:txBody>
      </p:sp>
      <p:graphicFrame>
        <p:nvGraphicFramePr>
          <p:cNvPr id="7" name="Object 6"/>
          <p:cNvGraphicFramePr>
            <a:graphicFrameLocks noChangeAspect="1"/>
          </p:cNvGraphicFramePr>
          <p:nvPr/>
        </p:nvGraphicFramePr>
        <p:xfrm>
          <a:off x="2128838" y="5181600"/>
          <a:ext cx="4760912" cy="990600"/>
        </p:xfrm>
        <a:graphic>
          <a:graphicData uri="http://schemas.openxmlformats.org/presentationml/2006/ole">
            <p:oleObj spid="_x0000_s2050" name="Equation" r:id="rId3" imgW="1892160" imgH="393480" progId="Equation.3">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Chipmunk digitizer</a:t>
            </a:r>
            <a:endParaRPr lang="en-US" dirty="0"/>
          </a:p>
        </p:txBody>
      </p:sp>
      <p:sp>
        <p:nvSpPr>
          <p:cNvPr id="3" name="Content Placeholder 2"/>
          <p:cNvSpPr>
            <a:spLocks noGrp="1"/>
          </p:cNvSpPr>
          <p:nvPr>
            <p:ph idx="1"/>
          </p:nvPr>
        </p:nvSpPr>
        <p:spPr/>
        <p:txBody>
          <a:bodyPr/>
          <a:lstStyle/>
          <a:p>
            <a:r>
              <a:rPr lang="en-US" dirty="0" smtClean="0"/>
              <a:t>For comparison</a:t>
            </a:r>
          </a:p>
          <a:p>
            <a:pPr lvl="1"/>
            <a:r>
              <a:rPr lang="en-US" dirty="0" smtClean="0"/>
              <a:t>0.5 </a:t>
            </a:r>
            <a:r>
              <a:rPr lang="en-US" dirty="0" err="1" smtClean="0"/>
              <a:t>pC</a:t>
            </a:r>
            <a:r>
              <a:rPr lang="en-US" dirty="0" smtClean="0"/>
              <a:t>/pulse, 2.5 </a:t>
            </a:r>
            <a:r>
              <a:rPr lang="en-US" dirty="0" err="1" smtClean="0"/>
              <a:t>pC</a:t>
            </a:r>
            <a:r>
              <a:rPr lang="en-US" dirty="0" smtClean="0"/>
              <a:t>/pulse or 5 </a:t>
            </a:r>
            <a:r>
              <a:rPr lang="en-US" dirty="0" err="1" smtClean="0"/>
              <a:t>pC</a:t>
            </a:r>
            <a:r>
              <a:rPr lang="en-US" dirty="0" smtClean="0"/>
              <a:t>/pulse (selectable)</a:t>
            </a:r>
          </a:p>
        </p:txBody>
      </p:sp>
      <p:sp>
        <p:nvSpPr>
          <p:cNvPr id="4" name="Date Placeholder 3"/>
          <p:cNvSpPr>
            <a:spLocks noGrp="1"/>
          </p:cNvSpPr>
          <p:nvPr>
            <p:ph type="dt" sz="half" idx="10"/>
          </p:nvPr>
        </p:nvSpPr>
        <p:spPr/>
        <p:txBody>
          <a:bodyPr/>
          <a:lstStyle/>
          <a:p>
            <a:fld id="{F34D6672-7EC3-460B-9FE2-AFD6EA251D22}" type="datetime4">
              <a:rPr lang="en-US" smtClean="0"/>
              <a:pPr/>
              <a:t>August 14, 2012</a:t>
            </a:fld>
            <a:endParaRPr lang="en-US"/>
          </a:p>
        </p:txBody>
      </p:sp>
      <p:sp>
        <p:nvSpPr>
          <p:cNvPr id="5" name="Footer Placeholder 4"/>
          <p:cNvSpPr>
            <a:spLocks noGrp="1"/>
          </p:cNvSpPr>
          <p:nvPr>
            <p:ph type="ftr" sz="quarter" idx="11"/>
          </p:nvPr>
        </p:nvSpPr>
        <p:spPr/>
        <p:txBody>
          <a:bodyPr/>
          <a:lstStyle/>
          <a:p>
            <a:r>
              <a:rPr lang="en-US" smtClean="0"/>
              <a:t>T. Leveling</a:t>
            </a:r>
            <a:endParaRPr lang="en-US"/>
          </a:p>
        </p:txBody>
      </p:sp>
      <p:sp>
        <p:nvSpPr>
          <p:cNvPr id="6" name="Slide Number Placeholder 5"/>
          <p:cNvSpPr>
            <a:spLocks noGrp="1"/>
          </p:cNvSpPr>
          <p:nvPr>
            <p:ph type="sldNum" sz="quarter" idx="12"/>
          </p:nvPr>
        </p:nvSpPr>
        <p:spPr/>
        <p:txBody>
          <a:bodyPr/>
          <a:lstStyle/>
          <a:p>
            <a:fld id="{707AF437-D799-41E4-ADB2-594B02F26D5F}"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trip level</a:t>
            </a:r>
            <a:endParaRPr lang="en-US" dirty="0"/>
          </a:p>
        </p:txBody>
      </p:sp>
      <p:sp>
        <p:nvSpPr>
          <p:cNvPr id="3" name="Content Placeholder 2"/>
          <p:cNvSpPr>
            <a:spLocks noGrp="1"/>
          </p:cNvSpPr>
          <p:nvPr>
            <p:ph idx="1"/>
          </p:nvPr>
        </p:nvSpPr>
        <p:spPr/>
        <p:txBody>
          <a:bodyPr/>
          <a:lstStyle/>
          <a:p>
            <a:r>
              <a:rPr lang="en-US" dirty="0" smtClean="0"/>
              <a:t>Lowest trip level from table is 31 </a:t>
            </a:r>
            <a:r>
              <a:rPr lang="en-US" dirty="0" err="1" smtClean="0"/>
              <a:t>nC</a:t>
            </a:r>
            <a:r>
              <a:rPr lang="en-US" dirty="0" smtClean="0"/>
              <a:t>/min</a:t>
            </a:r>
          </a:p>
          <a:p>
            <a:r>
              <a:rPr lang="en-US" dirty="0" smtClean="0"/>
              <a:t>The </a:t>
            </a:r>
            <a:r>
              <a:rPr lang="en-US" dirty="0" err="1" smtClean="0"/>
              <a:t>rad</a:t>
            </a:r>
            <a:r>
              <a:rPr lang="en-US" dirty="0" smtClean="0"/>
              <a:t> card trip level for mu2e berm arcs would be</a:t>
            </a:r>
            <a:endParaRPr lang="en-US" dirty="0"/>
          </a:p>
        </p:txBody>
      </p:sp>
      <p:sp>
        <p:nvSpPr>
          <p:cNvPr id="4" name="Date Placeholder 3"/>
          <p:cNvSpPr>
            <a:spLocks noGrp="1"/>
          </p:cNvSpPr>
          <p:nvPr>
            <p:ph type="dt" sz="half" idx="10"/>
          </p:nvPr>
        </p:nvSpPr>
        <p:spPr/>
        <p:txBody>
          <a:bodyPr/>
          <a:lstStyle/>
          <a:p>
            <a:fld id="{F34D6672-7EC3-460B-9FE2-AFD6EA251D22}" type="datetime4">
              <a:rPr lang="en-US" smtClean="0"/>
              <a:pPr/>
              <a:t>August 14, 2012</a:t>
            </a:fld>
            <a:endParaRPr lang="en-US"/>
          </a:p>
        </p:txBody>
      </p:sp>
      <p:sp>
        <p:nvSpPr>
          <p:cNvPr id="5" name="Footer Placeholder 4"/>
          <p:cNvSpPr>
            <a:spLocks noGrp="1"/>
          </p:cNvSpPr>
          <p:nvPr>
            <p:ph type="ftr" sz="quarter" idx="11"/>
          </p:nvPr>
        </p:nvSpPr>
        <p:spPr/>
        <p:txBody>
          <a:bodyPr/>
          <a:lstStyle/>
          <a:p>
            <a:r>
              <a:rPr lang="en-US" dirty="0" smtClean="0"/>
              <a:t>T. Leveling</a:t>
            </a:r>
            <a:endParaRPr lang="en-US" dirty="0"/>
          </a:p>
        </p:txBody>
      </p:sp>
      <p:sp>
        <p:nvSpPr>
          <p:cNvPr id="6" name="Slide Number Placeholder 5"/>
          <p:cNvSpPr>
            <a:spLocks noGrp="1"/>
          </p:cNvSpPr>
          <p:nvPr>
            <p:ph type="sldNum" sz="quarter" idx="12"/>
          </p:nvPr>
        </p:nvSpPr>
        <p:spPr/>
        <p:txBody>
          <a:bodyPr/>
          <a:lstStyle/>
          <a:p>
            <a:fld id="{707AF437-D799-41E4-ADB2-594B02F26D5F}" type="slidenum">
              <a:rPr lang="en-US" smtClean="0"/>
              <a:pPr/>
              <a:t>27</a:t>
            </a:fld>
            <a:endParaRPr lang="en-US"/>
          </a:p>
        </p:txBody>
      </p:sp>
      <p:graphicFrame>
        <p:nvGraphicFramePr>
          <p:cNvPr id="7" name="Object 6"/>
          <p:cNvGraphicFramePr>
            <a:graphicFrameLocks noChangeAspect="1"/>
          </p:cNvGraphicFramePr>
          <p:nvPr/>
        </p:nvGraphicFramePr>
        <p:xfrm>
          <a:off x="2011363" y="3810000"/>
          <a:ext cx="5184775" cy="1012825"/>
        </p:xfrm>
        <a:graphic>
          <a:graphicData uri="http://schemas.openxmlformats.org/presentationml/2006/ole">
            <p:oleObj spid="_x0000_s3074" name="Equation" r:id="rId3" imgW="2145960" imgH="419040" progId="Equation.3">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TLM needs a heartbeat</a:t>
            </a:r>
            <a:endParaRPr lang="en-US" dirty="0"/>
          </a:p>
        </p:txBody>
      </p:sp>
      <p:sp>
        <p:nvSpPr>
          <p:cNvPr id="3" name="Content Placeholder 2"/>
          <p:cNvSpPr>
            <a:spLocks noGrp="1"/>
          </p:cNvSpPr>
          <p:nvPr>
            <p:ph idx="1"/>
          </p:nvPr>
        </p:nvSpPr>
        <p:spPr/>
        <p:txBody>
          <a:bodyPr/>
          <a:lstStyle/>
          <a:p>
            <a:r>
              <a:rPr lang="en-US" dirty="0" smtClean="0"/>
              <a:t>Add resistor across TLM to force current</a:t>
            </a:r>
          </a:p>
          <a:p>
            <a:r>
              <a:rPr lang="en-US" dirty="0" smtClean="0"/>
              <a:t>For a 60 </a:t>
            </a:r>
            <a:r>
              <a:rPr lang="en-US" dirty="0" err="1" smtClean="0"/>
              <a:t>cpm</a:t>
            </a:r>
            <a:r>
              <a:rPr lang="en-US" dirty="0" smtClean="0"/>
              <a:t> background</a:t>
            </a:r>
          </a:p>
          <a:p>
            <a:pPr lvl="1"/>
            <a:r>
              <a:rPr lang="en-US" dirty="0" smtClean="0"/>
              <a:t>Assume 500 volt bias</a:t>
            </a:r>
          </a:p>
          <a:p>
            <a:pPr lvl="1"/>
            <a:r>
              <a:rPr lang="en-US" dirty="0" smtClean="0"/>
              <a:t>8.33 </a:t>
            </a:r>
            <a:r>
              <a:rPr lang="en-US" dirty="0" err="1" smtClean="0"/>
              <a:t>pC</a:t>
            </a:r>
            <a:r>
              <a:rPr lang="en-US" dirty="0" smtClean="0"/>
              <a:t>/pulse or 8.33 </a:t>
            </a:r>
            <a:r>
              <a:rPr lang="en-US" dirty="0" err="1" smtClean="0"/>
              <a:t>pA</a:t>
            </a:r>
            <a:endParaRPr lang="en-US" dirty="0"/>
          </a:p>
        </p:txBody>
      </p:sp>
      <p:sp>
        <p:nvSpPr>
          <p:cNvPr id="4" name="Date Placeholder 3"/>
          <p:cNvSpPr>
            <a:spLocks noGrp="1"/>
          </p:cNvSpPr>
          <p:nvPr>
            <p:ph type="dt" sz="half" idx="10"/>
          </p:nvPr>
        </p:nvSpPr>
        <p:spPr/>
        <p:txBody>
          <a:bodyPr/>
          <a:lstStyle/>
          <a:p>
            <a:fld id="{F34D6672-7EC3-460B-9FE2-AFD6EA251D22}" type="datetime4">
              <a:rPr lang="en-US" smtClean="0"/>
              <a:pPr/>
              <a:t>August 14, 2012</a:t>
            </a:fld>
            <a:endParaRPr lang="en-US"/>
          </a:p>
        </p:txBody>
      </p:sp>
      <p:sp>
        <p:nvSpPr>
          <p:cNvPr id="5" name="Footer Placeholder 4"/>
          <p:cNvSpPr>
            <a:spLocks noGrp="1"/>
          </p:cNvSpPr>
          <p:nvPr>
            <p:ph type="ftr" sz="quarter" idx="11"/>
          </p:nvPr>
        </p:nvSpPr>
        <p:spPr/>
        <p:txBody>
          <a:bodyPr/>
          <a:lstStyle/>
          <a:p>
            <a:r>
              <a:rPr lang="en-US" smtClean="0"/>
              <a:t>T. Leveling</a:t>
            </a:r>
            <a:endParaRPr lang="en-US"/>
          </a:p>
        </p:txBody>
      </p:sp>
      <p:sp>
        <p:nvSpPr>
          <p:cNvPr id="6" name="Slide Number Placeholder 5"/>
          <p:cNvSpPr>
            <a:spLocks noGrp="1"/>
          </p:cNvSpPr>
          <p:nvPr>
            <p:ph type="sldNum" sz="quarter" idx="12"/>
          </p:nvPr>
        </p:nvSpPr>
        <p:spPr/>
        <p:txBody>
          <a:bodyPr/>
          <a:lstStyle/>
          <a:p>
            <a:fld id="{707AF437-D799-41E4-ADB2-594B02F26D5F}" type="slidenum">
              <a:rPr lang="en-US" smtClean="0"/>
              <a:pPr/>
              <a:t>28</a:t>
            </a:fld>
            <a:endParaRPr lang="en-US"/>
          </a:p>
        </p:txBody>
      </p:sp>
      <p:graphicFrame>
        <p:nvGraphicFramePr>
          <p:cNvPr id="7" name="Object 6"/>
          <p:cNvGraphicFramePr>
            <a:graphicFrameLocks noChangeAspect="1"/>
          </p:cNvGraphicFramePr>
          <p:nvPr/>
        </p:nvGraphicFramePr>
        <p:xfrm>
          <a:off x="3276600" y="4191000"/>
          <a:ext cx="1959429" cy="609600"/>
        </p:xfrm>
        <a:graphic>
          <a:graphicData uri="http://schemas.openxmlformats.org/presentationml/2006/ole">
            <p:oleObj spid="_x0000_s4098" name="Equation" r:id="rId3" imgW="571320" imgH="177480" progId="Equation.3">
              <p:embed/>
            </p:oleObj>
          </a:graphicData>
        </a:graphic>
      </p:graphicFrame>
      <p:sp>
        <p:nvSpPr>
          <p:cNvPr id="8" name="TextBox 7"/>
          <p:cNvSpPr txBox="1"/>
          <p:nvPr/>
        </p:nvSpPr>
        <p:spPr>
          <a:xfrm>
            <a:off x="2667000" y="5257800"/>
            <a:ext cx="3810000" cy="584775"/>
          </a:xfrm>
          <a:prstGeom prst="rect">
            <a:avLst/>
          </a:prstGeom>
          <a:noFill/>
        </p:spPr>
        <p:txBody>
          <a:bodyPr wrap="square" rtlCol="0">
            <a:spAutoFit/>
          </a:bodyPr>
          <a:lstStyle/>
          <a:p>
            <a:r>
              <a:rPr lang="en-US" sz="3200" dirty="0" smtClean="0"/>
              <a:t>R= 60 </a:t>
            </a:r>
            <a:r>
              <a:rPr lang="en-US" sz="3200" dirty="0" err="1" smtClean="0"/>
              <a:t>teraohms</a:t>
            </a:r>
            <a:endParaRPr lang="en-US"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685800" y="2057400"/>
            <a:ext cx="7772400" cy="1500187"/>
          </a:xfrm>
        </p:spPr>
        <p:txBody>
          <a:bodyPr>
            <a:normAutofit/>
          </a:bodyPr>
          <a:lstStyle/>
          <a:p>
            <a:r>
              <a:rPr lang="en-US" sz="4800" dirty="0" smtClean="0">
                <a:solidFill>
                  <a:schemeClr val="accent1">
                    <a:lumMod val="75000"/>
                  </a:schemeClr>
                </a:solidFill>
              </a:rPr>
              <a:t>TLM electrometer Form Factor</a:t>
            </a:r>
            <a:endParaRPr lang="en-US" sz="1800" dirty="0">
              <a:solidFill>
                <a:schemeClr val="accent1">
                  <a:lumMod val="75000"/>
                </a:schemeClr>
              </a:solidFill>
            </a:endParaRPr>
          </a:p>
        </p:txBody>
      </p:sp>
      <p:sp>
        <p:nvSpPr>
          <p:cNvPr id="4" name="Date Placeholder 3"/>
          <p:cNvSpPr>
            <a:spLocks noGrp="1"/>
          </p:cNvSpPr>
          <p:nvPr>
            <p:ph type="dt" sz="half" idx="10"/>
          </p:nvPr>
        </p:nvSpPr>
        <p:spPr/>
        <p:txBody>
          <a:bodyPr/>
          <a:lstStyle/>
          <a:p>
            <a:fld id="{F34D6672-7EC3-460B-9FE2-AFD6EA251D22}" type="datetime4">
              <a:rPr lang="en-US" smtClean="0"/>
              <a:pPr/>
              <a:t>August 14, 2012</a:t>
            </a:fld>
            <a:endParaRPr lang="en-US"/>
          </a:p>
        </p:txBody>
      </p:sp>
      <p:sp>
        <p:nvSpPr>
          <p:cNvPr id="5" name="Footer Placeholder 4"/>
          <p:cNvSpPr>
            <a:spLocks noGrp="1"/>
          </p:cNvSpPr>
          <p:nvPr>
            <p:ph type="ftr" sz="quarter" idx="11"/>
          </p:nvPr>
        </p:nvSpPr>
        <p:spPr/>
        <p:txBody>
          <a:bodyPr/>
          <a:lstStyle/>
          <a:p>
            <a:r>
              <a:rPr lang="en-US" smtClean="0"/>
              <a:t>T. Leveling</a:t>
            </a:r>
            <a:endParaRPr lang="en-US"/>
          </a:p>
        </p:txBody>
      </p:sp>
      <p:sp>
        <p:nvSpPr>
          <p:cNvPr id="6" name="Slide Number Placeholder 5"/>
          <p:cNvSpPr>
            <a:spLocks noGrp="1"/>
          </p:cNvSpPr>
          <p:nvPr>
            <p:ph type="sldNum" sz="quarter" idx="12"/>
          </p:nvPr>
        </p:nvSpPr>
        <p:spPr/>
        <p:txBody>
          <a:bodyPr/>
          <a:lstStyle/>
          <a:p>
            <a:fld id="{707AF437-D799-41E4-ADB2-594B02F26D5F}"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315200" cy="762000"/>
          </a:xfrm>
        </p:spPr>
        <p:txBody>
          <a:bodyPr>
            <a:normAutofit/>
          </a:bodyPr>
          <a:lstStyle/>
          <a:p>
            <a:r>
              <a:rPr lang="en-US" sz="3200" dirty="0" smtClean="0"/>
              <a:t>TLMs History at Pbar/Muon (1 of </a:t>
            </a:r>
            <a:r>
              <a:rPr lang="en-US" sz="3200" dirty="0" smtClean="0"/>
              <a:t>3)</a:t>
            </a:r>
            <a:endParaRPr lang="en-US" sz="3200" dirty="0"/>
          </a:p>
        </p:txBody>
      </p:sp>
      <p:sp>
        <p:nvSpPr>
          <p:cNvPr id="3" name="Content Placeholder 2"/>
          <p:cNvSpPr>
            <a:spLocks noGrp="1"/>
          </p:cNvSpPr>
          <p:nvPr>
            <p:ph idx="1"/>
          </p:nvPr>
        </p:nvSpPr>
        <p:spPr>
          <a:xfrm>
            <a:off x="228600" y="685800"/>
            <a:ext cx="8915400" cy="6172200"/>
          </a:xfrm>
        </p:spPr>
        <p:txBody>
          <a:bodyPr>
            <a:normAutofit fontScale="47500" lnSpcReduction="20000"/>
          </a:bodyPr>
          <a:lstStyle/>
          <a:p>
            <a:r>
              <a:rPr lang="en-US" dirty="0" smtClean="0">
                <a:solidFill>
                  <a:schemeClr val="accent5"/>
                </a:solidFill>
              </a:rPr>
              <a:t>5/4/2011 -  Director’s review for mu2e</a:t>
            </a:r>
          </a:p>
          <a:p>
            <a:r>
              <a:rPr lang="en-US" dirty="0" smtClean="0">
                <a:solidFill>
                  <a:schemeClr val="accent5"/>
                </a:solidFill>
              </a:rPr>
              <a:t>6/16 - first TLM meeting</a:t>
            </a:r>
          </a:p>
          <a:p>
            <a:r>
              <a:rPr lang="en-US" dirty="0" smtClean="0">
                <a:solidFill>
                  <a:schemeClr val="accent5"/>
                </a:solidFill>
              </a:rPr>
              <a:t>6/29 - first 2 TLMs installed with 6 decade rate BLM cards</a:t>
            </a:r>
          </a:p>
          <a:p>
            <a:r>
              <a:rPr lang="en-US" dirty="0" smtClean="0">
                <a:solidFill>
                  <a:schemeClr val="accent5"/>
                </a:solidFill>
              </a:rPr>
              <a:t>7/14 - first TLM signal</a:t>
            </a:r>
          </a:p>
          <a:p>
            <a:r>
              <a:rPr lang="en-US" dirty="0" smtClean="0">
                <a:solidFill>
                  <a:schemeClr val="accent5"/>
                </a:solidFill>
              </a:rPr>
              <a:t>7/19 – second meeting</a:t>
            </a:r>
          </a:p>
          <a:p>
            <a:r>
              <a:rPr lang="en-US" dirty="0" smtClean="0">
                <a:solidFill>
                  <a:schemeClr val="accent5"/>
                </a:solidFill>
              </a:rPr>
              <a:t>7/19 – first BLM integration cards installed</a:t>
            </a:r>
          </a:p>
          <a:p>
            <a:r>
              <a:rPr lang="en-US" dirty="0" smtClean="0">
                <a:solidFill>
                  <a:schemeClr val="accent5"/>
                </a:solidFill>
              </a:rPr>
              <a:t>8/18 - Chipmunk digitizer circuit installed (Blue box)</a:t>
            </a:r>
          </a:p>
          <a:p>
            <a:r>
              <a:rPr lang="en-US" dirty="0" smtClean="0">
                <a:solidFill>
                  <a:schemeClr val="accent5"/>
                </a:solidFill>
              </a:rPr>
              <a:t>8/25 – third meeting</a:t>
            </a:r>
          </a:p>
          <a:p>
            <a:r>
              <a:rPr lang="en-US" dirty="0" smtClean="0">
                <a:solidFill>
                  <a:srgbClr val="7030A0"/>
                </a:solidFill>
              </a:rPr>
              <a:t>8/26 - Installed 16 bit VME scalar for higher counting rate from blue box (1 kHz)</a:t>
            </a:r>
          </a:p>
          <a:p>
            <a:r>
              <a:rPr lang="en-US" dirty="0" smtClean="0">
                <a:solidFill>
                  <a:srgbClr val="7030A0"/>
                </a:solidFill>
              </a:rPr>
              <a:t>9/1 - Installed third TLM of different length 103 m (338’)</a:t>
            </a:r>
          </a:p>
          <a:p>
            <a:r>
              <a:rPr lang="en-US" dirty="0" smtClean="0">
                <a:solidFill>
                  <a:srgbClr val="7030A0"/>
                </a:solidFill>
              </a:rPr>
              <a:t>9/2 - Standardized ACNET TLM responses on all electrometers to </a:t>
            </a:r>
            <a:r>
              <a:rPr lang="en-US" dirty="0" err="1" smtClean="0">
                <a:solidFill>
                  <a:srgbClr val="7030A0"/>
                </a:solidFill>
              </a:rPr>
              <a:t>nC</a:t>
            </a:r>
            <a:endParaRPr lang="en-US" dirty="0" smtClean="0">
              <a:solidFill>
                <a:srgbClr val="7030A0"/>
              </a:solidFill>
            </a:endParaRPr>
          </a:p>
          <a:p>
            <a:r>
              <a:rPr lang="en-US" dirty="0" smtClean="0">
                <a:solidFill>
                  <a:srgbClr val="7030A0"/>
                </a:solidFill>
              </a:rPr>
              <a:t>9/13 – changed to 32 bit VME scalar</a:t>
            </a:r>
          </a:p>
          <a:p>
            <a:r>
              <a:rPr lang="en-US" dirty="0" smtClean="0">
                <a:solidFill>
                  <a:srgbClr val="7030A0"/>
                </a:solidFill>
              </a:rPr>
              <a:t>10/6 – Tried to pressurize TLMs – 6 psig 0.1 </a:t>
            </a:r>
            <a:r>
              <a:rPr lang="en-US" dirty="0" err="1" smtClean="0">
                <a:solidFill>
                  <a:srgbClr val="7030A0"/>
                </a:solidFill>
              </a:rPr>
              <a:t>lpm</a:t>
            </a:r>
            <a:endParaRPr lang="en-US" dirty="0" smtClean="0">
              <a:solidFill>
                <a:srgbClr val="7030A0"/>
              </a:solidFill>
            </a:endParaRPr>
          </a:p>
          <a:p>
            <a:r>
              <a:rPr lang="en-US" dirty="0" smtClean="0">
                <a:solidFill>
                  <a:srgbClr val="7030A0"/>
                </a:solidFill>
              </a:rPr>
              <a:t>10/11 – reverted to unpressurized TLMs – 0.05 </a:t>
            </a:r>
            <a:r>
              <a:rPr lang="en-US" dirty="0" err="1" smtClean="0">
                <a:solidFill>
                  <a:srgbClr val="7030A0"/>
                </a:solidFill>
              </a:rPr>
              <a:t>lpm</a:t>
            </a:r>
            <a:endParaRPr lang="en-US" dirty="0" smtClean="0">
              <a:solidFill>
                <a:srgbClr val="7030A0"/>
              </a:solidFill>
            </a:endParaRPr>
          </a:p>
          <a:p>
            <a:r>
              <a:rPr lang="en-US" dirty="0" smtClean="0">
                <a:solidFill>
                  <a:srgbClr val="7030A0"/>
                </a:solidFill>
              </a:rPr>
              <a:t>10/14 - Meeting with ES&amp;H Section to get turnover for blue box construction</a:t>
            </a:r>
          </a:p>
          <a:p>
            <a:r>
              <a:rPr lang="en-US" dirty="0" smtClean="0"/>
              <a:t>10/18 – Strategy for setting trip levels becomes apparent</a:t>
            </a:r>
          </a:p>
          <a:p>
            <a:r>
              <a:rPr lang="en-US" dirty="0" smtClean="0"/>
              <a:t>10/26 – installed 1’ TLM at A2B7</a:t>
            </a:r>
          </a:p>
          <a:p>
            <a:r>
              <a:rPr lang="en-US" dirty="0" smtClean="0"/>
              <a:t>10/31 – begin plateau measurements – suggested by ES&amp;H section</a:t>
            </a:r>
          </a:p>
          <a:p>
            <a:r>
              <a:rPr lang="en-US" dirty="0" smtClean="0"/>
              <a:t>10/31 – Established remote operation of TLM HV supply</a:t>
            </a:r>
          </a:p>
          <a:p>
            <a:r>
              <a:rPr lang="en-US" dirty="0" smtClean="0"/>
              <a:t>11/18 – sequencer driven data collection for plateaus established</a:t>
            </a:r>
          </a:p>
          <a:p>
            <a:r>
              <a:rPr lang="en-US" dirty="0" smtClean="0"/>
              <a:t>11-21 – low and medium intensity plateaus completed</a:t>
            </a:r>
          </a:p>
          <a:p>
            <a:r>
              <a:rPr lang="en-US" dirty="0" smtClean="0"/>
              <a:t>11/23 – TOR910 rescaled for high intensity</a:t>
            </a:r>
          </a:p>
          <a:p>
            <a:r>
              <a:rPr lang="en-US" dirty="0" smtClean="0"/>
              <a:t>12/8 – Marv provides 6517B electrometer for high intensity plateaus – suggested by ES&amp;H section</a:t>
            </a:r>
          </a:p>
          <a:p>
            <a:r>
              <a:rPr lang="en-US" dirty="0" smtClean="0"/>
              <a:t>12/8 – ES&amp;H Section requests charge collection time measurement (TLMS on scope terminated in to 50 </a:t>
            </a:r>
            <a:r>
              <a:rPr lang="el-GR" dirty="0" smtClean="0"/>
              <a:t>Ω</a:t>
            </a:r>
            <a:r>
              <a:rPr lang="en-US" dirty="0" smtClean="0"/>
              <a:t>)</a:t>
            </a:r>
          </a:p>
          <a:p>
            <a:r>
              <a:rPr lang="en-US" dirty="0" smtClean="0"/>
              <a:t>12/15 – 4</a:t>
            </a:r>
            <a:r>
              <a:rPr lang="en-US" baseline="30000" dirty="0" smtClean="0"/>
              <a:t>th</a:t>
            </a:r>
            <a:r>
              <a:rPr lang="en-US" dirty="0" smtClean="0"/>
              <a:t> meeting</a:t>
            </a:r>
          </a:p>
          <a:p>
            <a:endParaRPr lang="en-US" dirty="0" smtClean="0"/>
          </a:p>
        </p:txBody>
      </p:sp>
      <p:sp>
        <p:nvSpPr>
          <p:cNvPr id="7" name="Slide Number Placeholder 6"/>
          <p:cNvSpPr>
            <a:spLocks noGrp="1"/>
          </p:cNvSpPr>
          <p:nvPr>
            <p:ph type="sldNum" sz="quarter" idx="12"/>
          </p:nvPr>
        </p:nvSpPr>
        <p:spPr/>
        <p:txBody>
          <a:bodyPr/>
          <a:lstStyle/>
          <a:p>
            <a:fld id="{707AF437-D799-41E4-ADB2-594B02F26D5F}" type="slidenum">
              <a:rPr lang="en-US" smtClean="0"/>
              <a:pPr/>
              <a:t>3</a:t>
            </a:fld>
            <a:endParaRPr lang="en-US"/>
          </a:p>
        </p:txBody>
      </p:sp>
      <p:sp>
        <p:nvSpPr>
          <p:cNvPr id="5" name="Date Placeholder 4"/>
          <p:cNvSpPr>
            <a:spLocks noGrp="1"/>
          </p:cNvSpPr>
          <p:nvPr>
            <p:ph type="dt" sz="half" idx="10"/>
          </p:nvPr>
        </p:nvSpPr>
        <p:spPr/>
        <p:txBody>
          <a:bodyPr/>
          <a:lstStyle/>
          <a:p>
            <a:fld id="{9851684A-5CFD-4734-A0B4-A659C2E31DE3}" type="datetime4">
              <a:rPr lang="en-US" smtClean="0"/>
              <a:pPr/>
              <a:t>August 14, 2012</a:t>
            </a:fld>
            <a:endParaRPr lang="en-US"/>
          </a:p>
        </p:txBody>
      </p:sp>
      <p:sp>
        <p:nvSpPr>
          <p:cNvPr id="6" name="Footer Placeholder 5"/>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229600" cy="4525963"/>
          </a:xfrm>
        </p:spPr>
        <p:txBody>
          <a:bodyPr>
            <a:normAutofit fontScale="77500" lnSpcReduction="20000"/>
          </a:bodyPr>
          <a:lstStyle/>
          <a:p>
            <a:r>
              <a:rPr lang="en-US" dirty="0" smtClean="0"/>
              <a:t>Panel mounted for installation in relay rack</a:t>
            </a:r>
          </a:p>
          <a:p>
            <a:r>
              <a:rPr lang="en-US" dirty="0" smtClean="0"/>
              <a:t>SHV connector output for TLM bias</a:t>
            </a:r>
          </a:p>
          <a:p>
            <a:r>
              <a:rPr lang="en-US" dirty="0" smtClean="0"/>
              <a:t>BNC connector signal input from TLM</a:t>
            </a:r>
          </a:p>
          <a:p>
            <a:r>
              <a:rPr lang="en-US" dirty="0" smtClean="0"/>
              <a:t>Output signals connect to RSS through </a:t>
            </a:r>
            <a:r>
              <a:rPr lang="en-US" dirty="0" err="1" smtClean="0"/>
              <a:t>Burndy</a:t>
            </a:r>
            <a:r>
              <a:rPr lang="en-US" dirty="0" smtClean="0"/>
              <a:t> connector</a:t>
            </a:r>
          </a:p>
          <a:p>
            <a:pPr lvl="1"/>
            <a:r>
              <a:rPr lang="en-US" dirty="0" smtClean="0"/>
              <a:t>HV OK?</a:t>
            </a:r>
          </a:p>
          <a:p>
            <a:pPr lvl="1"/>
            <a:r>
              <a:rPr lang="en-US" dirty="0" smtClean="0"/>
              <a:t>DC voltage</a:t>
            </a:r>
          </a:p>
          <a:p>
            <a:pPr lvl="1"/>
            <a:r>
              <a:rPr lang="en-US" dirty="0" smtClean="0"/>
              <a:t>Digitizer output as TTL</a:t>
            </a:r>
          </a:p>
          <a:p>
            <a:pPr lvl="1"/>
            <a:r>
              <a:rPr lang="en-US" dirty="0" smtClean="0"/>
              <a:t>Other?</a:t>
            </a:r>
          </a:p>
          <a:p>
            <a:r>
              <a:rPr lang="en-US" dirty="0" smtClean="0"/>
              <a:t>120 volt power cord</a:t>
            </a:r>
          </a:p>
          <a:p>
            <a:r>
              <a:rPr lang="en-US" dirty="0" smtClean="0"/>
              <a:t>Status lights</a:t>
            </a:r>
          </a:p>
          <a:p>
            <a:pPr lvl="1"/>
            <a:r>
              <a:rPr lang="en-US" dirty="0" smtClean="0"/>
              <a:t>HV</a:t>
            </a:r>
          </a:p>
          <a:p>
            <a:pPr lvl="1"/>
            <a:r>
              <a:rPr lang="en-US" dirty="0" smtClean="0"/>
              <a:t>Heartbeat reflection</a:t>
            </a:r>
          </a:p>
        </p:txBody>
      </p:sp>
      <p:sp>
        <p:nvSpPr>
          <p:cNvPr id="4" name="Date Placeholder 3"/>
          <p:cNvSpPr>
            <a:spLocks noGrp="1"/>
          </p:cNvSpPr>
          <p:nvPr>
            <p:ph type="dt" sz="half" idx="10"/>
          </p:nvPr>
        </p:nvSpPr>
        <p:spPr/>
        <p:txBody>
          <a:bodyPr/>
          <a:lstStyle/>
          <a:p>
            <a:fld id="{F34D6672-7EC3-460B-9FE2-AFD6EA251D22}" type="datetime4">
              <a:rPr lang="en-US" smtClean="0"/>
              <a:pPr/>
              <a:t>August 14, 2012</a:t>
            </a:fld>
            <a:endParaRPr lang="en-US"/>
          </a:p>
        </p:txBody>
      </p:sp>
      <p:sp>
        <p:nvSpPr>
          <p:cNvPr id="5" name="Footer Placeholder 4"/>
          <p:cNvSpPr>
            <a:spLocks noGrp="1"/>
          </p:cNvSpPr>
          <p:nvPr>
            <p:ph type="ftr" sz="quarter" idx="11"/>
          </p:nvPr>
        </p:nvSpPr>
        <p:spPr/>
        <p:txBody>
          <a:bodyPr/>
          <a:lstStyle/>
          <a:p>
            <a:r>
              <a:rPr lang="en-US" smtClean="0"/>
              <a:t>T. Leveling</a:t>
            </a:r>
            <a:endParaRPr lang="en-US"/>
          </a:p>
        </p:txBody>
      </p:sp>
      <p:sp>
        <p:nvSpPr>
          <p:cNvPr id="6" name="Slide Number Placeholder 5"/>
          <p:cNvSpPr>
            <a:spLocks noGrp="1"/>
          </p:cNvSpPr>
          <p:nvPr>
            <p:ph type="sldNum" sz="quarter" idx="12"/>
          </p:nvPr>
        </p:nvSpPr>
        <p:spPr/>
        <p:txBody>
          <a:bodyPr/>
          <a:lstStyle/>
          <a:p>
            <a:fld id="{707AF437-D799-41E4-ADB2-594B02F26D5F}"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7AF437-D799-41E4-ADB2-594B02F26D5F}" type="slidenum">
              <a:rPr lang="en-US" smtClean="0"/>
              <a:pPr/>
              <a:t>31</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190500" y="233363"/>
            <a:ext cx="8763000" cy="6391275"/>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43B40E03-704D-4401-BDC2-AC766ADF51CF}" type="datetime4">
              <a:rPr lang="en-US" smtClean="0"/>
              <a:pPr/>
              <a:t>August 14, 2012</a:t>
            </a:fld>
            <a:endParaRPr lang="en-US"/>
          </a:p>
        </p:txBody>
      </p:sp>
      <p:sp>
        <p:nvSpPr>
          <p:cNvPr id="6" name="Footer Placeholder 5"/>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7AF437-D799-41E4-ADB2-594B02F26D5F}" type="slidenum">
              <a:rPr lang="en-US" smtClean="0"/>
              <a:pPr/>
              <a:t>32</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190500" y="233363"/>
            <a:ext cx="8763000" cy="6391275"/>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D89913C2-63EA-411F-A087-F0B80F45F7CC}" type="datetime4">
              <a:rPr lang="en-US" smtClean="0"/>
              <a:pPr/>
              <a:t>August 14, 2012</a:t>
            </a:fld>
            <a:endParaRPr lang="en-US"/>
          </a:p>
        </p:txBody>
      </p:sp>
      <p:sp>
        <p:nvSpPr>
          <p:cNvPr id="5" name="Footer Placeholder 4"/>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7AF437-D799-41E4-ADB2-594B02F26D5F}" type="slidenum">
              <a:rPr lang="en-US" smtClean="0"/>
              <a:pPr/>
              <a:t>33</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190500" y="233363"/>
            <a:ext cx="8763000" cy="6391275"/>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7E89CFB2-424E-478E-83F1-E2B26855C783}" type="datetime4">
              <a:rPr lang="en-US" smtClean="0"/>
              <a:pPr/>
              <a:t>August 14, 2012</a:t>
            </a:fld>
            <a:endParaRPr lang="en-US"/>
          </a:p>
        </p:txBody>
      </p:sp>
      <p:sp>
        <p:nvSpPr>
          <p:cNvPr id="5" name="Footer Placeholder 4"/>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7AF437-D799-41E4-ADB2-594B02F26D5F}" type="slidenum">
              <a:rPr lang="en-US" smtClean="0"/>
              <a:pPr/>
              <a:t>34</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304800" y="457200"/>
            <a:ext cx="4191000" cy="314325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648200" y="381000"/>
            <a:ext cx="4064000" cy="3048000"/>
          </a:xfrm>
          <a:prstGeom prst="rect">
            <a:avLst/>
          </a:prstGeom>
          <a:noFill/>
          <a:ln w="9525">
            <a:noFill/>
            <a:miter lim="800000"/>
            <a:headEnd/>
            <a:tailEnd/>
          </a:ln>
        </p:spPr>
      </p:pic>
      <p:sp>
        <p:nvSpPr>
          <p:cNvPr id="5" name="TextBox 4"/>
          <p:cNvSpPr txBox="1"/>
          <p:nvPr/>
        </p:nvSpPr>
        <p:spPr>
          <a:xfrm>
            <a:off x="1143000" y="3810000"/>
            <a:ext cx="1603772" cy="369332"/>
          </a:xfrm>
          <a:prstGeom prst="rect">
            <a:avLst/>
          </a:prstGeom>
          <a:noFill/>
        </p:spPr>
        <p:txBody>
          <a:bodyPr wrap="none" rtlCol="0">
            <a:spAutoFit/>
          </a:bodyPr>
          <a:lstStyle/>
          <a:p>
            <a:r>
              <a:rPr lang="en-US" dirty="0" smtClean="0"/>
              <a:t>3.1E10 protons</a:t>
            </a:r>
            <a:endParaRPr lang="en-US" dirty="0"/>
          </a:p>
        </p:txBody>
      </p:sp>
      <p:sp>
        <p:nvSpPr>
          <p:cNvPr id="6" name="TextBox 5"/>
          <p:cNvSpPr txBox="1"/>
          <p:nvPr/>
        </p:nvSpPr>
        <p:spPr>
          <a:xfrm>
            <a:off x="5715000" y="3810000"/>
            <a:ext cx="1720792" cy="369332"/>
          </a:xfrm>
          <a:prstGeom prst="rect">
            <a:avLst/>
          </a:prstGeom>
          <a:noFill/>
        </p:spPr>
        <p:txBody>
          <a:bodyPr wrap="none" rtlCol="0">
            <a:spAutoFit/>
          </a:bodyPr>
          <a:lstStyle/>
          <a:p>
            <a:r>
              <a:rPr lang="en-US" dirty="0" smtClean="0"/>
              <a:t>3.35E12 protons</a:t>
            </a:r>
            <a:endParaRPr lang="en-US" dirty="0"/>
          </a:p>
        </p:txBody>
      </p:sp>
      <p:sp>
        <p:nvSpPr>
          <p:cNvPr id="7" name="TextBox 6"/>
          <p:cNvSpPr txBox="1"/>
          <p:nvPr/>
        </p:nvSpPr>
        <p:spPr>
          <a:xfrm>
            <a:off x="2971800" y="5410200"/>
            <a:ext cx="3117585" cy="369332"/>
          </a:xfrm>
          <a:prstGeom prst="rect">
            <a:avLst/>
          </a:prstGeom>
          <a:noFill/>
        </p:spPr>
        <p:txBody>
          <a:bodyPr wrap="none" rtlCol="0">
            <a:spAutoFit/>
          </a:bodyPr>
          <a:lstStyle/>
          <a:p>
            <a:r>
              <a:rPr lang="en-US" dirty="0" smtClean="0"/>
              <a:t>Scope terminated into 1 </a:t>
            </a:r>
            <a:r>
              <a:rPr lang="en-US" dirty="0" err="1" smtClean="0"/>
              <a:t>Mohm</a:t>
            </a:r>
            <a:endParaRPr lang="en-US" dirty="0"/>
          </a:p>
        </p:txBody>
      </p:sp>
      <p:sp>
        <p:nvSpPr>
          <p:cNvPr id="8" name="Date Placeholder 7"/>
          <p:cNvSpPr>
            <a:spLocks noGrp="1"/>
          </p:cNvSpPr>
          <p:nvPr>
            <p:ph type="dt" sz="half" idx="10"/>
          </p:nvPr>
        </p:nvSpPr>
        <p:spPr/>
        <p:txBody>
          <a:bodyPr/>
          <a:lstStyle/>
          <a:p>
            <a:fld id="{58F20238-F448-4691-9164-FF1412B22B73}" type="datetime4">
              <a:rPr lang="en-US" smtClean="0"/>
              <a:pPr/>
              <a:t>August 14, 2012</a:t>
            </a:fld>
            <a:endParaRPr lang="en-US"/>
          </a:p>
        </p:txBody>
      </p:sp>
      <p:sp>
        <p:nvSpPr>
          <p:cNvPr id="9" name="Footer Placeholder 8"/>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7AF437-D799-41E4-ADB2-594B02F26D5F}" type="slidenum">
              <a:rPr lang="en-US" smtClean="0"/>
              <a:pPr/>
              <a:t>35</a:t>
            </a:fld>
            <a:endParaRPr lang="en-US"/>
          </a:p>
        </p:txBody>
      </p:sp>
      <p:pic>
        <p:nvPicPr>
          <p:cNvPr id="5122" name="Picture 2"/>
          <p:cNvPicPr>
            <a:picLocks noChangeAspect="1" noChangeArrowheads="1"/>
          </p:cNvPicPr>
          <p:nvPr/>
        </p:nvPicPr>
        <p:blipFill>
          <a:blip r:embed="rId2" cstate="print"/>
          <a:srcRect/>
          <a:stretch>
            <a:fillRect/>
          </a:stretch>
        </p:blipFill>
        <p:spPr bwMode="auto">
          <a:xfrm>
            <a:off x="190500" y="233363"/>
            <a:ext cx="8763000" cy="6391275"/>
          </a:xfrm>
          <a:prstGeom prst="rect">
            <a:avLst/>
          </a:prstGeom>
          <a:noFill/>
          <a:ln w="9525">
            <a:noFill/>
            <a:miter lim="800000"/>
            <a:headEnd/>
            <a:tailEnd/>
          </a:ln>
        </p:spPr>
      </p:pic>
      <p:sp>
        <p:nvSpPr>
          <p:cNvPr id="4" name="TextBox 3"/>
          <p:cNvSpPr txBox="1"/>
          <p:nvPr/>
        </p:nvSpPr>
        <p:spPr>
          <a:xfrm>
            <a:off x="5562600" y="4876800"/>
            <a:ext cx="3162469" cy="369332"/>
          </a:xfrm>
          <a:prstGeom prst="rect">
            <a:avLst/>
          </a:prstGeom>
          <a:noFill/>
        </p:spPr>
        <p:txBody>
          <a:bodyPr wrap="none" rtlCol="0">
            <a:spAutoFit/>
          </a:bodyPr>
          <a:lstStyle/>
          <a:p>
            <a:r>
              <a:rPr lang="en-US" dirty="0" smtClean="0"/>
              <a:t>Added in line capacitance to HV</a:t>
            </a:r>
            <a:endParaRPr lang="en-US" dirty="0"/>
          </a:p>
        </p:txBody>
      </p:sp>
      <p:sp>
        <p:nvSpPr>
          <p:cNvPr id="5" name="Date Placeholder 4"/>
          <p:cNvSpPr>
            <a:spLocks noGrp="1"/>
          </p:cNvSpPr>
          <p:nvPr>
            <p:ph type="dt" sz="half" idx="10"/>
          </p:nvPr>
        </p:nvSpPr>
        <p:spPr/>
        <p:txBody>
          <a:bodyPr/>
          <a:lstStyle/>
          <a:p>
            <a:fld id="{6570F8A4-E1C8-464C-A212-F8D395DBB30D}" type="datetime4">
              <a:rPr lang="en-US" smtClean="0"/>
              <a:pPr/>
              <a:t>August 14, 2012</a:t>
            </a:fld>
            <a:endParaRPr lang="en-US"/>
          </a:p>
        </p:txBody>
      </p:sp>
      <p:sp>
        <p:nvSpPr>
          <p:cNvPr id="6" name="Footer Placeholder 5"/>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7AF437-D799-41E4-ADB2-594B02F26D5F}" type="slidenum">
              <a:rPr lang="en-US" smtClean="0"/>
              <a:pPr/>
              <a:t>36</a:t>
            </a:fld>
            <a:endParaRPr lang="en-US"/>
          </a:p>
        </p:txBody>
      </p:sp>
      <p:pic>
        <p:nvPicPr>
          <p:cNvPr id="6146" name="Picture 2"/>
          <p:cNvPicPr>
            <a:picLocks noChangeAspect="1" noChangeArrowheads="1"/>
          </p:cNvPicPr>
          <p:nvPr/>
        </p:nvPicPr>
        <p:blipFill>
          <a:blip r:embed="rId2" cstate="print"/>
          <a:srcRect/>
          <a:stretch>
            <a:fillRect/>
          </a:stretch>
        </p:blipFill>
        <p:spPr bwMode="auto">
          <a:xfrm>
            <a:off x="304800" y="381000"/>
            <a:ext cx="2692400" cy="20193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3200400" y="381000"/>
            <a:ext cx="2712720" cy="2034540"/>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5943600" y="304800"/>
            <a:ext cx="2743200" cy="2057400"/>
          </a:xfrm>
          <a:prstGeom prst="rect">
            <a:avLst/>
          </a:prstGeom>
          <a:noFill/>
          <a:ln w="9525">
            <a:noFill/>
            <a:miter lim="800000"/>
            <a:headEnd/>
            <a:tailEnd/>
          </a:ln>
        </p:spPr>
      </p:pic>
      <p:sp>
        <p:nvSpPr>
          <p:cNvPr id="6" name="TextBox 5"/>
          <p:cNvSpPr txBox="1"/>
          <p:nvPr/>
        </p:nvSpPr>
        <p:spPr>
          <a:xfrm>
            <a:off x="2895600" y="2514600"/>
            <a:ext cx="2983574" cy="369332"/>
          </a:xfrm>
          <a:prstGeom prst="rect">
            <a:avLst/>
          </a:prstGeom>
          <a:noFill/>
        </p:spPr>
        <p:txBody>
          <a:bodyPr wrap="none" rtlCol="0">
            <a:spAutoFit/>
          </a:bodyPr>
          <a:lstStyle/>
          <a:p>
            <a:r>
              <a:rPr lang="en-US" dirty="0" smtClean="0"/>
              <a:t>without inline HV capacitance</a:t>
            </a:r>
            <a:endParaRPr lang="en-US" dirty="0"/>
          </a:p>
        </p:txBody>
      </p:sp>
      <p:pic>
        <p:nvPicPr>
          <p:cNvPr id="6149" name="Picture 5"/>
          <p:cNvPicPr>
            <a:picLocks noChangeAspect="1" noChangeArrowheads="1"/>
          </p:cNvPicPr>
          <p:nvPr/>
        </p:nvPicPr>
        <p:blipFill>
          <a:blip r:embed="rId5" cstate="print"/>
          <a:srcRect/>
          <a:stretch>
            <a:fillRect/>
          </a:stretch>
        </p:blipFill>
        <p:spPr bwMode="auto">
          <a:xfrm>
            <a:off x="3200400" y="3276600"/>
            <a:ext cx="2743200" cy="2057400"/>
          </a:xfrm>
          <a:prstGeom prst="rect">
            <a:avLst/>
          </a:prstGeom>
          <a:noFill/>
          <a:ln w="9525">
            <a:noFill/>
            <a:miter lim="800000"/>
            <a:headEnd/>
            <a:tailEnd/>
          </a:ln>
        </p:spPr>
      </p:pic>
      <p:pic>
        <p:nvPicPr>
          <p:cNvPr id="8" name="Picture 2"/>
          <p:cNvPicPr>
            <a:picLocks noChangeAspect="1" noChangeArrowheads="1"/>
          </p:cNvPicPr>
          <p:nvPr/>
        </p:nvPicPr>
        <p:blipFill>
          <a:blip r:embed="rId2" cstate="print"/>
          <a:srcRect/>
          <a:stretch>
            <a:fillRect/>
          </a:stretch>
        </p:blipFill>
        <p:spPr bwMode="auto">
          <a:xfrm>
            <a:off x="381000" y="3276600"/>
            <a:ext cx="2692400" cy="2019300"/>
          </a:xfrm>
          <a:prstGeom prst="rect">
            <a:avLst/>
          </a:prstGeom>
          <a:noFill/>
          <a:ln w="9525">
            <a:noFill/>
            <a:miter lim="800000"/>
            <a:headEnd/>
            <a:tailEnd/>
          </a:ln>
        </p:spPr>
      </p:pic>
      <p:pic>
        <p:nvPicPr>
          <p:cNvPr id="6150" name="Picture 6"/>
          <p:cNvPicPr>
            <a:picLocks noChangeAspect="1" noChangeArrowheads="1"/>
          </p:cNvPicPr>
          <p:nvPr/>
        </p:nvPicPr>
        <p:blipFill>
          <a:blip r:embed="rId6" cstate="print"/>
          <a:srcRect/>
          <a:stretch>
            <a:fillRect/>
          </a:stretch>
        </p:blipFill>
        <p:spPr bwMode="auto">
          <a:xfrm>
            <a:off x="6019800" y="3276600"/>
            <a:ext cx="2743200" cy="2057400"/>
          </a:xfrm>
          <a:prstGeom prst="rect">
            <a:avLst/>
          </a:prstGeom>
          <a:noFill/>
          <a:ln w="9525">
            <a:noFill/>
            <a:miter lim="800000"/>
            <a:headEnd/>
            <a:tailEnd/>
          </a:ln>
        </p:spPr>
      </p:pic>
      <p:sp>
        <p:nvSpPr>
          <p:cNvPr id="10" name="TextBox 9"/>
          <p:cNvSpPr txBox="1"/>
          <p:nvPr/>
        </p:nvSpPr>
        <p:spPr>
          <a:xfrm>
            <a:off x="3048000" y="5638800"/>
            <a:ext cx="2662973" cy="369332"/>
          </a:xfrm>
          <a:prstGeom prst="rect">
            <a:avLst/>
          </a:prstGeom>
          <a:noFill/>
        </p:spPr>
        <p:txBody>
          <a:bodyPr wrap="none" rtlCol="0">
            <a:spAutoFit/>
          </a:bodyPr>
          <a:lstStyle/>
          <a:p>
            <a:r>
              <a:rPr lang="en-US" dirty="0" smtClean="0"/>
              <a:t>with inline HV capacitance</a:t>
            </a:r>
            <a:endParaRPr lang="en-US" dirty="0"/>
          </a:p>
        </p:txBody>
      </p:sp>
      <p:sp>
        <p:nvSpPr>
          <p:cNvPr id="11" name="Date Placeholder 10"/>
          <p:cNvSpPr>
            <a:spLocks noGrp="1"/>
          </p:cNvSpPr>
          <p:nvPr>
            <p:ph type="dt" sz="half" idx="10"/>
          </p:nvPr>
        </p:nvSpPr>
        <p:spPr/>
        <p:txBody>
          <a:bodyPr/>
          <a:lstStyle/>
          <a:p>
            <a:fld id="{B623141C-52DA-4CB0-BC56-700D2B9A8D11}" type="datetime4">
              <a:rPr lang="en-US" smtClean="0"/>
              <a:pPr/>
              <a:t>August 14, 2012</a:t>
            </a:fld>
            <a:endParaRPr lang="en-US"/>
          </a:p>
        </p:txBody>
      </p:sp>
      <p:sp>
        <p:nvSpPr>
          <p:cNvPr id="12" name="Footer Placeholder 11"/>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7AF437-D799-41E4-ADB2-594B02F26D5F}" type="slidenum">
              <a:rPr lang="en-US" smtClean="0"/>
              <a:pPr/>
              <a:t>37</a:t>
            </a:fld>
            <a:endParaRPr lang="en-US"/>
          </a:p>
        </p:txBody>
      </p:sp>
      <p:pic>
        <p:nvPicPr>
          <p:cNvPr id="7170" name="Picture 2"/>
          <p:cNvPicPr>
            <a:picLocks noChangeAspect="1" noChangeArrowheads="1"/>
          </p:cNvPicPr>
          <p:nvPr/>
        </p:nvPicPr>
        <p:blipFill>
          <a:blip r:embed="rId2" cstate="print"/>
          <a:srcRect/>
          <a:stretch>
            <a:fillRect/>
          </a:stretch>
        </p:blipFill>
        <p:spPr bwMode="auto">
          <a:xfrm>
            <a:off x="457200" y="342900"/>
            <a:ext cx="8001000" cy="5219700"/>
          </a:xfrm>
          <a:prstGeom prst="rect">
            <a:avLst/>
          </a:prstGeom>
          <a:noFill/>
          <a:ln w="9525">
            <a:noFill/>
            <a:miter lim="800000"/>
            <a:headEnd/>
            <a:tailEnd/>
          </a:ln>
        </p:spPr>
      </p:pic>
      <p:sp>
        <p:nvSpPr>
          <p:cNvPr id="4" name="TextBox 3"/>
          <p:cNvSpPr txBox="1"/>
          <p:nvPr/>
        </p:nvSpPr>
        <p:spPr>
          <a:xfrm>
            <a:off x="990600" y="5943600"/>
            <a:ext cx="6279989" cy="369332"/>
          </a:xfrm>
          <a:prstGeom prst="rect">
            <a:avLst/>
          </a:prstGeom>
          <a:noFill/>
        </p:spPr>
        <p:txBody>
          <a:bodyPr wrap="none" rtlCol="0">
            <a:spAutoFit/>
          </a:bodyPr>
          <a:lstStyle/>
          <a:p>
            <a:r>
              <a:rPr lang="en-US" dirty="0" smtClean="0">
                <a:solidFill>
                  <a:srgbClr val="FF0000"/>
                </a:solidFill>
              </a:rPr>
              <a:t>Three traces: 1- background, 2 – without HV cap, 3 – with HV cap</a:t>
            </a:r>
            <a:endParaRPr lang="en-US" dirty="0">
              <a:solidFill>
                <a:srgbClr val="FF0000"/>
              </a:solidFill>
            </a:endParaRPr>
          </a:p>
        </p:txBody>
      </p:sp>
      <p:sp>
        <p:nvSpPr>
          <p:cNvPr id="5" name="TextBox 4"/>
          <p:cNvSpPr txBox="1"/>
          <p:nvPr/>
        </p:nvSpPr>
        <p:spPr>
          <a:xfrm>
            <a:off x="3124200" y="3733800"/>
            <a:ext cx="301686"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
        <p:nvSpPr>
          <p:cNvPr id="6" name="TextBox 5"/>
          <p:cNvSpPr txBox="1"/>
          <p:nvPr/>
        </p:nvSpPr>
        <p:spPr>
          <a:xfrm>
            <a:off x="1447800" y="1828800"/>
            <a:ext cx="301686" cy="369332"/>
          </a:xfrm>
          <a:prstGeom prst="rect">
            <a:avLst/>
          </a:prstGeom>
          <a:noFill/>
        </p:spPr>
        <p:txBody>
          <a:bodyPr wrap="none" rtlCol="0">
            <a:spAutoFit/>
          </a:bodyPr>
          <a:lstStyle/>
          <a:p>
            <a:r>
              <a:rPr lang="en-US" dirty="0" smtClean="0">
                <a:solidFill>
                  <a:srgbClr val="FF0000"/>
                </a:solidFill>
              </a:rPr>
              <a:t>2</a:t>
            </a:r>
            <a:endParaRPr lang="en-US" dirty="0">
              <a:solidFill>
                <a:srgbClr val="FF0000"/>
              </a:solidFill>
            </a:endParaRPr>
          </a:p>
        </p:txBody>
      </p:sp>
      <p:sp>
        <p:nvSpPr>
          <p:cNvPr id="7" name="TextBox 6"/>
          <p:cNvSpPr txBox="1"/>
          <p:nvPr/>
        </p:nvSpPr>
        <p:spPr>
          <a:xfrm>
            <a:off x="3429000" y="990600"/>
            <a:ext cx="301686" cy="369332"/>
          </a:xfrm>
          <a:prstGeom prst="rect">
            <a:avLst/>
          </a:prstGeom>
          <a:noFill/>
        </p:spPr>
        <p:txBody>
          <a:bodyPr wrap="none" rtlCol="0">
            <a:spAutoFit/>
          </a:bodyPr>
          <a:lstStyle/>
          <a:p>
            <a:r>
              <a:rPr lang="en-US" dirty="0" smtClean="0">
                <a:solidFill>
                  <a:srgbClr val="FF0000"/>
                </a:solidFill>
              </a:rPr>
              <a:t>3</a:t>
            </a:r>
            <a:endParaRPr lang="en-US" dirty="0">
              <a:solidFill>
                <a:srgbClr val="FF0000"/>
              </a:solidFill>
            </a:endParaRPr>
          </a:p>
        </p:txBody>
      </p:sp>
      <p:cxnSp>
        <p:nvCxnSpPr>
          <p:cNvPr id="9" name="Straight Arrow Connector 8"/>
          <p:cNvCxnSpPr>
            <a:stCxn id="5" idx="1"/>
          </p:cNvCxnSpPr>
          <p:nvPr/>
        </p:nvCxnSpPr>
        <p:spPr>
          <a:xfrm flipH="1" flipV="1">
            <a:off x="2590800" y="2667000"/>
            <a:ext cx="533400" cy="12514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1"/>
          </p:cNvCxnSpPr>
          <p:nvPr/>
        </p:nvCxnSpPr>
        <p:spPr>
          <a:xfrm flipH="1">
            <a:off x="2743200" y="1175266"/>
            <a:ext cx="685800" cy="3487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3"/>
          </p:cNvCxnSpPr>
          <p:nvPr/>
        </p:nvCxnSpPr>
        <p:spPr>
          <a:xfrm flipV="1">
            <a:off x="1749486" y="1905000"/>
            <a:ext cx="765114" cy="1084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fld id="{4B56EBC4-B131-4967-A243-DAF0341CE3A3}" type="datetime4">
              <a:rPr lang="en-US" smtClean="0"/>
              <a:pPr/>
              <a:t>August 14, 2012</a:t>
            </a:fld>
            <a:endParaRPr lang="en-US"/>
          </a:p>
        </p:txBody>
      </p:sp>
      <p:sp>
        <p:nvSpPr>
          <p:cNvPr id="12" name="Footer Placeholder 11"/>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Compared Scope measurement with 6517B for similar beam loss</a:t>
            </a:r>
          </a:p>
        </p:txBody>
      </p:sp>
      <p:sp>
        <p:nvSpPr>
          <p:cNvPr id="5" name="Content Placeholder 4"/>
          <p:cNvSpPr>
            <a:spLocks noGrp="1"/>
          </p:cNvSpPr>
          <p:nvPr>
            <p:ph idx="1"/>
          </p:nvPr>
        </p:nvSpPr>
        <p:spPr/>
        <p:txBody>
          <a:bodyPr/>
          <a:lstStyle/>
          <a:p>
            <a:r>
              <a:rPr lang="en-US" dirty="0" smtClean="0">
                <a:solidFill>
                  <a:srgbClr val="FF0000"/>
                </a:solidFill>
              </a:rPr>
              <a:t>With TLM HV at 100 volts</a:t>
            </a:r>
          </a:p>
          <a:p>
            <a:pPr lvl="1"/>
            <a:r>
              <a:rPr lang="en-US" dirty="0" smtClean="0">
                <a:solidFill>
                  <a:srgbClr val="FF0000"/>
                </a:solidFill>
              </a:rPr>
              <a:t>Scope with no HV filter – 155 </a:t>
            </a:r>
            <a:r>
              <a:rPr lang="en-US" dirty="0" err="1" smtClean="0">
                <a:solidFill>
                  <a:srgbClr val="FF0000"/>
                </a:solidFill>
              </a:rPr>
              <a:t>nC</a:t>
            </a:r>
            <a:endParaRPr lang="en-US" dirty="0" smtClean="0">
              <a:solidFill>
                <a:srgbClr val="FF0000"/>
              </a:solidFill>
            </a:endParaRPr>
          </a:p>
          <a:p>
            <a:pPr lvl="1"/>
            <a:r>
              <a:rPr lang="en-US" dirty="0" smtClean="0">
                <a:solidFill>
                  <a:srgbClr val="FF0000"/>
                </a:solidFill>
              </a:rPr>
              <a:t>Scope with HV filter – 145 </a:t>
            </a:r>
            <a:r>
              <a:rPr lang="en-US" dirty="0" err="1" smtClean="0">
                <a:solidFill>
                  <a:srgbClr val="FF0000"/>
                </a:solidFill>
              </a:rPr>
              <a:t>nC</a:t>
            </a:r>
            <a:endParaRPr lang="en-US" dirty="0" smtClean="0">
              <a:solidFill>
                <a:srgbClr val="FF0000"/>
              </a:solidFill>
            </a:endParaRPr>
          </a:p>
          <a:p>
            <a:pPr lvl="1"/>
            <a:r>
              <a:rPr lang="en-US" dirty="0" smtClean="0">
                <a:solidFill>
                  <a:srgbClr val="FF0000"/>
                </a:solidFill>
              </a:rPr>
              <a:t>With 6517B – 660 </a:t>
            </a:r>
            <a:r>
              <a:rPr lang="en-US" dirty="0" err="1" smtClean="0">
                <a:solidFill>
                  <a:srgbClr val="FF0000"/>
                </a:solidFill>
              </a:rPr>
              <a:t>nC</a:t>
            </a:r>
            <a:endParaRPr lang="en-US" dirty="0" smtClean="0">
              <a:solidFill>
                <a:srgbClr val="FF0000"/>
              </a:solidFill>
            </a:endParaRPr>
          </a:p>
          <a:p>
            <a:pPr lvl="1"/>
            <a:endParaRPr lang="en-US" dirty="0" smtClean="0">
              <a:solidFill>
                <a:srgbClr val="FF0000"/>
              </a:solidFill>
            </a:endParaRPr>
          </a:p>
          <a:p>
            <a:r>
              <a:rPr lang="en-US" dirty="0" smtClean="0">
                <a:solidFill>
                  <a:srgbClr val="FF0000"/>
                </a:solidFill>
              </a:rPr>
              <a:t>Scope technique didn’t work</a:t>
            </a:r>
            <a:endParaRPr lang="en-US" dirty="0" smtClean="0"/>
          </a:p>
          <a:p>
            <a:endParaRPr lang="en-US" dirty="0"/>
          </a:p>
        </p:txBody>
      </p:sp>
      <p:sp>
        <p:nvSpPr>
          <p:cNvPr id="2" name="Slide Number Placeholder 1"/>
          <p:cNvSpPr>
            <a:spLocks noGrp="1"/>
          </p:cNvSpPr>
          <p:nvPr>
            <p:ph type="sldNum" sz="quarter" idx="12"/>
          </p:nvPr>
        </p:nvSpPr>
        <p:spPr/>
        <p:txBody>
          <a:bodyPr/>
          <a:lstStyle/>
          <a:p>
            <a:fld id="{707AF437-D799-41E4-ADB2-594B02F26D5F}" type="slidenum">
              <a:rPr lang="en-US" smtClean="0"/>
              <a:pPr/>
              <a:t>38</a:t>
            </a:fld>
            <a:endParaRPr lang="en-US"/>
          </a:p>
        </p:txBody>
      </p:sp>
      <p:sp>
        <p:nvSpPr>
          <p:cNvPr id="6" name="Date Placeholder 5"/>
          <p:cNvSpPr>
            <a:spLocks noGrp="1"/>
          </p:cNvSpPr>
          <p:nvPr>
            <p:ph type="dt" sz="half" idx="10"/>
          </p:nvPr>
        </p:nvSpPr>
        <p:spPr/>
        <p:txBody>
          <a:bodyPr/>
          <a:lstStyle/>
          <a:p>
            <a:fld id="{F79E3726-8496-4136-9448-A04BE315E80D}" type="datetime4">
              <a:rPr lang="en-US" smtClean="0"/>
              <a:pPr/>
              <a:t>August 14, 2012</a:t>
            </a:fld>
            <a:endParaRPr lang="en-US"/>
          </a:p>
        </p:txBody>
      </p:sp>
      <p:sp>
        <p:nvSpPr>
          <p:cNvPr id="7" name="Footer Placeholder 6"/>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Continued high intensity plateau measurements</a:t>
            </a:r>
            <a:endParaRPr lang="en-US" dirty="0"/>
          </a:p>
        </p:txBody>
      </p:sp>
      <p:sp>
        <p:nvSpPr>
          <p:cNvPr id="3" name="Content Placeholder 2"/>
          <p:cNvSpPr>
            <a:spLocks noGrp="1"/>
          </p:cNvSpPr>
          <p:nvPr>
            <p:ph idx="1"/>
          </p:nvPr>
        </p:nvSpPr>
        <p:spPr/>
        <p:txBody>
          <a:bodyPr/>
          <a:lstStyle/>
          <a:p>
            <a:r>
              <a:rPr lang="en-US" dirty="0" smtClean="0"/>
              <a:t>Used capacitor voltage divider and 6517B in voltage mode</a:t>
            </a:r>
          </a:p>
          <a:p>
            <a:r>
              <a:rPr lang="en-US" dirty="0" smtClean="0"/>
              <a:t>Results are similar to direct charge measurements with 6517B</a:t>
            </a:r>
          </a:p>
          <a:p>
            <a:r>
              <a:rPr lang="en-US" dirty="0" smtClean="0"/>
              <a:t>Did a few additional points at higher voltages, up to 2000 volts</a:t>
            </a:r>
            <a:endParaRPr lang="en-US" dirty="0"/>
          </a:p>
        </p:txBody>
      </p:sp>
      <p:sp>
        <p:nvSpPr>
          <p:cNvPr id="4" name="Slide Number Placeholder 3"/>
          <p:cNvSpPr>
            <a:spLocks noGrp="1"/>
          </p:cNvSpPr>
          <p:nvPr>
            <p:ph type="sldNum" sz="quarter" idx="12"/>
          </p:nvPr>
        </p:nvSpPr>
        <p:spPr/>
        <p:txBody>
          <a:bodyPr/>
          <a:lstStyle/>
          <a:p>
            <a:fld id="{707AF437-D799-41E4-ADB2-594B02F26D5F}" type="slidenum">
              <a:rPr lang="en-US" smtClean="0"/>
              <a:pPr/>
              <a:t>39</a:t>
            </a:fld>
            <a:endParaRPr lang="en-US"/>
          </a:p>
        </p:txBody>
      </p:sp>
      <p:sp>
        <p:nvSpPr>
          <p:cNvPr id="5" name="Date Placeholder 4"/>
          <p:cNvSpPr>
            <a:spLocks noGrp="1"/>
          </p:cNvSpPr>
          <p:nvPr>
            <p:ph type="dt" sz="half" idx="10"/>
          </p:nvPr>
        </p:nvSpPr>
        <p:spPr/>
        <p:txBody>
          <a:bodyPr/>
          <a:lstStyle/>
          <a:p>
            <a:fld id="{94C9EC04-EFF9-458D-81B4-C862FCADA743}" type="datetime4">
              <a:rPr lang="en-US" smtClean="0"/>
              <a:pPr/>
              <a:t>August 14, 2012</a:t>
            </a:fld>
            <a:endParaRPr lang="en-US"/>
          </a:p>
        </p:txBody>
      </p:sp>
      <p:sp>
        <p:nvSpPr>
          <p:cNvPr id="6" name="Footer Placeholder 5"/>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315200" cy="762000"/>
          </a:xfrm>
        </p:spPr>
        <p:txBody>
          <a:bodyPr>
            <a:normAutofit/>
          </a:bodyPr>
          <a:lstStyle/>
          <a:p>
            <a:r>
              <a:rPr lang="en-US" sz="3200" dirty="0" smtClean="0">
                <a:solidFill>
                  <a:schemeClr val="accent6">
                    <a:lumMod val="75000"/>
                  </a:schemeClr>
                </a:solidFill>
              </a:rPr>
              <a:t>TLMs History at Pbar/Muon (2 of </a:t>
            </a:r>
            <a:r>
              <a:rPr lang="en-US" sz="3200" dirty="0" smtClean="0">
                <a:solidFill>
                  <a:schemeClr val="accent6">
                    <a:lumMod val="75000"/>
                  </a:schemeClr>
                </a:solidFill>
              </a:rPr>
              <a:t>3)</a:t>
            </a:r>
            <a:endParaRPr lang="en-US" sz="3200" dirty="0">
              <a:solidFill>
                <a:schemeClr val="accent6">
                  <a:lumMod val="75000"/>
                </a:schemeClr>
              </a:solidFill>
            </a:endParaRPr>
          </a:p>
        </p:txBody>
      </p:sp>
      <p:sp>
        <p:nvSpPr>
          <p:cNvPr id="3" name="Content Placeholder 2"/>
          <p:cNvSpPr>
            <a:spLocks noGrp="1"/>
          </p:cNvSpPr>
          <p:nvPr>
            <p:ph idx="1"/>
          </p:nvPr>
        </p:nvSpPr>
        <p:spPr>
          <a:xfrm>
            <a:off x="228600" y="762000"/>
            <a:ext cx="8915400" cy="5791200"/>
          </a:xfrm>
        </p:spPr>
        <p:txBody>
          <a:bodyPr>
            <a:noAutofit/>
          </a:bodyPr>
          <a:lstStyle/>
          <a:p>
            <a:r>
              <a:rPr lang="en-US" sz="1400" dirty="0" smtClean="0">
                <a:solidFill>
                  <a:schemeClr val="accent6">
                    <a:lumMod val="75000"/>
                  </a:schemeClr>
                </a:solidFill>
              </a:rPr>
              <a:t>12/21 – Started data collection for high intensity plateaus with 6517B</a:t>
            </a:r>
          </a:p>
          <a:p>
            <a:r>
              <a:rPr lang="en-US" sz="1400" dirty="0" smtClean="0">
                <a:solidFill>
                  <a:schemeClr val="accent6">
                    <a:lumMod val="75000"/>
                  </a:schemeClr>
                </a:solidFill>
              </a:rPr>
              <a:t>1/3/12 – nonlinear response of TLMs at high intensity becomes a concern</a:t>
            </a:r>
          </a:p>
          <a:p>
            <a:r>
              <a:rPr lang="en-US" sz="1400" dirty="0" smtClean="0">
                <a:solidFill>
                  <a:schemeClr val="accent6">
                    <a:lumMod val="75000"/>
                  </a:schemeClr>
                </a:solidFill>
              </a:rPr>
              <a:t>1/5/12 – observed HV sag for high intensity pulses</a:t>
            </a:r>
          </a:p>
          <a:p>
            <a:r>
              <a:rPr lang="en-US" sz="1400" dirty="0" smtClean="0">
                <a:solidFill>
                  <a:schemeClr val="accent6">
                    <a:lumMod val="75000"/>
                  </a:schemeClr>
                </a:solidFill>
              </a:rPr>
              <a:t>1/5- measured TLM response with scope terminated into 50 ohms</a:t>
            </a:r>
          </a:p>
          <a:p>
            <a:r>
              <a:rPr lang="en-US" sz="1400" dirty="0" smtClean="0">
                <a:solidFill>
                  <a:schemeClr val="accent6">
                    <a:lumMod val="75000"/>
                  </a:schemeClr>
                </a:solidFill>
              </a:rPr>
              <a:t>1/6- added in line capacitance to HV supply to reduce HV sag</a:t>
            </a:r>
          </a:p>
          <a:p>
            <a:r>
              <a:rPr lang="en-US" sz="1400" dirty="0" smtClean="0">
                <a:solidFill>
                  <a:schemeClr val="accent6">
                    <a:lumMod val="75000"/>
                  </a:schemeClr>
                </a:solidFill>
              </a:rPr>
              <a:t>1/9- Started making measurements with 6517B in voltage mode using capacitor voltage divider circuit</a:t>
            </a:r>
          </a:p>
          <a:p>
            <a:r>
              <a:rPr lang="en-US" sz="1400" dirty="0" smtClean="0">
                <a:solidFill>
                  <a:schemeClr val="accent6">
                    <a:lumMod val="75000"/>
                  </a:schemeClr>
                </a:solidFill>
              </a:rPr>
              <a:t>2/1 – Finished draft of TLM dynamic range requirements document</a:t>
            </a:r>
          </a:p>
          <a:p>
            <a:r>
              <a:rPr lang="en-US" sz="1400" dirty="0" smtClean="0">
                <a:solidFill>
                  <a:schemeClr val="accent6">
                    <a:lumMod val="75000"/>
                  </a:schemeClr>
                </a:solidFill>
              </a:rPr>
              <a:t>2/3 – General TLM requirements drafted (P. Czarapata)</a:t>
            </a:r>
          </a:p>
          <a:p>
            <a:r>
              <a:rPr lang="en-US" sz="1400" dirty="0" smtClean="0">
                <a:solidFill>
                  <a:schemeClr val="accent6">
                    <a:lumMod val="75000"/>
                  </a:schemeClr>
                </a:solidFill>
              </a:rPr>
              <a:t>2/10 – 5</a:t>
            </a:r>
            <a:r>
              <a:rPr lang="en-US" sz="1400" baseline="30000" dirty="0" smtClean="0">
                <a:solidFill>
                  <a:schemeClr val="accent6">
                    <a:lumMod val="75000"/>
                  </a:schemeClr>
                </a:solidFill>
              </a:rPr>
              <a:t>th</a:t>
            </a:r>
            <a:r>
              <a:rPr lang="en-US" sz="1400" dirty="0" smtClean="0">
                <a:solidFill>
                  <a:schemeClr val="accent6">
                    <a:lumMod val="75000"/>
                  </a:schemeClr>
                </a:solidFill>
              </a:rPr>
              <a:t> meeting</a:t>
            </a:r>
          </a:p>
          <a:p>
            <a:r>
              <a:rPr lang="en-US" sz="1400" dirty="0" smtClean="0">
                <a:solidFill>
                  <a:schemeClr val="accent5">
                    <a:lumMod val="75000"/>
                  </a:schemeClr>
                </a:solidFill>
              </a:rPr>
              <a:t>2/14/12 – TLM web page created</a:t>
            </a:r>
          </a:p>
          <a:p>
            <a:r>
              <a:rPr lang="en-US" sz="1400" dirty="0" smtClean="0">
                <a:solidFill>
                  <a:schemeClr val="accent5">
                    <a:lumMod val="75000"/>
                  </a:schemeClr>
                </a:solidFill>
              </a:rPr>
              <a:t>4/11 to 4/19 - Collected TLM response data for 1’, 10’, 125’, 250’ TLM at three intensities (2 decade range)</a:t>
            </a:r>
          </a:p>
          <a:p>
            <a:r>
              <a:rPr lang="en-US" sz="1400" dirty="0" smtClean="0">
                <a:solidFill>
                  <a:schemeClr val="accent5">
                    <a:lumMod val="75000"/>
                  </a:schemeClr>
                </a:solidFill>
              </a:rPr>
              <a:t>7/18 – 6th </a:t>
            </a:r>
            <a:r>
              <a:rPr lang="en-US" sz="1400" dirty="0" smtClean="0">
                <a:solidFill>
                  <a:schemeClr val="accent5">
                    <a:lumMod val="75000"/>
                  </a:schemeClr>
                </a:solidFill>
              </a:rPr>
              <a:t>meeting</a:t>
            </a:r>
          </a:p>
          <a:p>
            <a:r>
              <a:rPr lang="en-US" sz="1400" dirty="0" smtClean="0">
                <a:solidFill>
                  <a:schemeClr val="accent1">
                    <a:lumMod val="75000"/>
                  </a:schemeClr>
                </a:solidFill>
              </a:rPr>
              <a:t>2/14/12 - Created TLM web page</a:t>
            </a:r>
          </a:p>
          <a:p>
            <a:endParaRPr lang="en-US" sz="1400" dirty="0" smtClean="0">
              <a:solidFill>
                <a:schemeClr val="accent5">
                  <a:lumMod val="75000"/>
                </a:schemeClr>
              </a:solidFill>
            </a:endParaRPr>
          </a:p>
          <a:p>
            <a:endParaRPr lang="en-US" sz="1400" dirty="0" smtClean="0">
              <a:solidFill>
                <a:schemeClr val="accent5">
                  <a:lumMod val="75000"/>
                </a:schemeClr>
              </a:solidFill>
            </a:endParaRPr>
          </a:p>
          <a:p>
            <a:endParaRPr lang="en-US" sz="1400" dirty="0" smtClean="0">
              <a:solidFill>
                <a:schemeClr val="accent5">
                  <a:lumMod val="75000"/>
                </a:schemeClr>
              </a:solidFill>
            </a:endParaRPr>
          </a:p>
          <a:p>
            <a:endParaRPr lang="en-US" sz="1400" dirty="0" smtClean="0"/>
          </a:p>
        </p:txBody>
      </p:sp>
      <p:sp>
        <p:nvSpPr>
          <p:cNvPr id="7" name="Slide Number Placeholder 6"/>
          <p:cNvSpPr>
            <a:spLocks noGrp="1"/>
          </p:cNvSpPr>
          <p:nvPr>
            <p:ph type="sldNum" sz="quarter" idx="12"/>
          </p:nvPr>
        </p:nvSpPr>
        <p:spPr/>
        <p:txBody>
          <a:bodyPr/>
          <a:lstStyle/>
          <a:p>
            <a:fld id="{707AF437-D799-41E4-ADB2-594B02F26D5F}" type="slidenum">
              <a:rPr lang="en-US" smtClean="0"/>
              <a:pPr/>
              <a:t>4</a:t>
            </a:fld>
            <a:endParaRPr lang="en-US"/>
          </a:p>
        </p:txBody>
      </p:sp>
      <p:sp>
        <p:nvSpPr>
          <p:cNvPr id="5" name="Date Placeholder 4"/>
          <p:cNvSpPr>
            <a:spLocks noGrp="1"/>
          </p:cNvSpPr>
          <p:nvPr>
            <p:ph type="dt" sz="half" idx="10"/>
          </p:nvPr>
        </p:nvSpPr>
        <p:spPr/>
        <p:txBody>
          <a:bodyPr/>
          <a:lstStyle/>
          <a:p>
            <a:fld id="{5472C177-B375-43B2-ABF5-3AFD7B41CD23}" type="datetime4">
              <a:rPr lang="en-US" smtClean="0"/>
              <a:pPr/>
              <a:t>August 14, 2012</a:t>
            </a:fld>
            <a:endParaRPr lang="en-US"/>
          </a:p>
        </p:txBody>
      </p:sp>
      <p:sp>
        <p:nvSpPr>
          <p:cNvPr id="6" name="Footer Placeholder 5"/>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7AF437-D799-41E4-ADB2-594B02F26D5F}" type="slidenum">
              <a:rPr lang="en-US" smtClean="0"/>
              <a:pPr/>
              <a:t>40</a:t>
            </a:fld>
            <a:endParaRPr lang="en-US"/>
          </a:p>
        </p:txBody>
      </p:sp>
      <p:pic>
        <p:nvPicPr>
          <p:cNvPr id="9218" name="Picture 2"/>
          <p:cNvPicPr>
            <a:picLocks noChangeAspect="1" noChangeArrowheads="1"/>
          </p:cNvPicPr>
          <p:nvPr/>
        </p:nvPicPr>
        <p:blipFill>
          <a:blip r:embed="rId2" cstate="print"/>
          <a:srcRect/>
          <a:stretch>
            <a:fillRect/>
          </a:stretch>
        </p:blipFill>
        <p:spPr bwMode="auto">
          <a:xfrm>
            <a:off x="85725" y="0"/>
            <a:ext cx="8524875" cy="6687773"/>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41EB807A-CFBB-47AA-9D19-67D84EC478B5}" type="datetime4">
              <a:rPr lang="en-US" smtClean="0"/>
              <a:pPr/>
              <a:t>August 14, 2012</a:t>
            </a:fld>
            <a:endParaRPr lang="en-US"/>
          </a:p>
        </p:txBody>
      </p:sp>
      <p:sp>
        <p:nvSpPr>
          <p:cNvPr id="6" name="Footer Placeholder 5"/>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TLM use at the intensity Frontier</a:t>
            </a:r>
            <a:endParaRPr lang="en-US" dirty="0"/>
          </a:p>
        </p:txBody>
      </p:sp>
      <p:sp>
        <p:nvSpPr>
          <p:cNvPr id="4" name="Content Placeholder 3"/>
          <p:cNvSpPr>
            <a:spLocks noGrp="1"/>
          </p:cNvSpPr>
          <p:nvPr>
            <p:ph idx="1"/>
          </p:nvPr>
        </p:nvSpPr>
        <p:spPr/>
        <p:txBody>
          <a:bodyPr/>
          <a:lstStyle/>
          <a:p>
            <a:r>
              <a:rPr lang="en-US" dirty="0" smtClean="0"/>
              <a:t>Clearly, beam intensity could be high enough to saturate TLMs</a:t>
            </a:r>
          </a:p>
          <a:p>
            <a:r>
              <a:rPr lang="en-US" dirty="0" smtClean="0"/>
              <a:t>All measurements to date at 8 </a:t>
            </a:r>
            <a:r>
              <a:rPr lang="en-US" dirty="0" err="1" smtClean="0"/>
              <a:t>GeV</a:t>
            </a:r>
            <a:endParaRPr lang="en-US" dirty="0" smtClean="0"/>
          </a:p>
          <a:p>
            <a:r>
              <a:rPr lang="en-US" dirty="0" smtClean="0"/>
              <a:t>Response of TLM at 120 </a:t>
            </a:r>
            <a:r>
              <a:rPr lang="en-US" dirty="0" err="1" smtClean="0"/>
              <a:t>GeV</a:t>
            </a:r>
            <a:r>
              <a:rPr lang="en-US" dirty="0" smtClean="0"/>
              <a:t> expected to be:</a:t>
            </a:r>
          </a:p>
          <a:p>
            <a:pPr lvl="1">
              <a:buNone/>
            </a:pPr>
            <a:endParaRPr lang="en-US" dirty="0"/>
          </a:p>
        </p:txBody>
      </p:sp>
      <p:sp>
        <p:nvSpPr>
          <p:cNvPr id="2" name="Slide Number Placeholder 1"/>
          <p:cNvSpPr>
            <a:spLocks noGrp="1"/>
          </p:cNvSpPr>
          <p:nvPr>
            <p:ph type="sldNum" sz="quarter" idx="12"/>
          </p:nvPr>
        </p:nvSpPr>
        <p:spPr/>
        <p:txBody>
          <a:bodyPr/>
          <a:lstStyle/>
          <a:p>
            <a:fld id="{707AF437-D799-41E4-ADB2-594B02F26D5F}" type="slidenum">
              <a:rPr lang="en-US" smtClean="0"/>
              <a:pPr/>
              <a:t>41</a:t>
            </a:fld>
            <a:endParaRPr lang="en-US"/>
          </a:p>
        </p:txBody>
      </p:sp>
      <p:sp>
        <p:nvSpPr>
          <p:cNvPr id="5" name="TextBox 4"/>
          <p:cNvSpPr txBox="1"/>
          <p:nvPr/>
        </p:nvSpPr>
        <p:spPr>
          <a:xfrm>
            <a:off x="1676400" y="4419600"/>
            <a:ext cx="5194948" cy="369332"/>
          </a:xfrm>
          <a:prstGeom prst="rect">
            <a:avLst/>
          </a:prstGeom>
          <a:noFill/>
        </p:spPr>
        <p:txBody>
          <a:bodyPr wrap="none" rtlCol="0">
            <a:spAutoFit/>
          </a:bodyPr>
          <a:lstStyle/>
          <a:p>
            <a:r>
              <a:rPr lang="en-US" dirty="0" smtClean="0"/>
              <a:t>(E</a:t>
            </a:r>
            <a:r>
              <a:rPr lang="en-US" baseline="-25000" dirty="0" smtClean="0"/>
              <a:t>120</a:t>
            </a:r>
            <a:r>
              <a:rPr lang="en-US" dirty="0" smtClean="0"/>
              <a:t>/E</a:t>
            </a:r>
            <a:r>
              <a:rPr lang="en-US" baseline="-25000" dirty="0" smtClean="0"/>
              <a:t>8</a:t>
            </a:r>
            <a:r>
              <a:rPr lang="en-US" dirty="0" smtClean="0"/>
              <a:t>)</a:t>
            </a:r>
            <a:r>
              <a:rPr lang="en-US" baseline="30000" dirty="0" smtClean="0"/>
              <a:t>0.8 </a:t>
            </a:r>
            <a:r>
              <a:rPr lang="en-US" dirty="0" smtClean="0"/>
              <a:t>X 3.2nC/E10 protons = 28nC/E10 protons</a:t>
            </a:r>
            <a:endParaRPr lang="en-US" dirty="0"/>
          </a:p>
        </p:txBody>
      </p:sp>
      <p:sp>
        <p:nvSpPr>
          <p:cNvPr id="6" name="Date Placeholder 5"/>
          <p:cNvSpPr>
            <a:spLocks noGrp="1"/>
          </p:cNvSpPr>
          <p:nvPr>
            <p:ph type="dt" sz="half" idx="10"/>
          </p:nvPr>
        </p:nvSpPr>
        <p:spPr/>
        <p:txBody>
          <a:bodyPr/>
          <a:lstStyle/>
          <a:p>
            <a:fld id="{0AD6D2B4-E057-4E95-99A1-55E1EA71C570}" type="datetime4">
              <a:rPr lang="en-US" smtClean="0"/>
              <a:pPr/>
              <a:t>August 14, 2012</a:t>
            </a:fld>
            <a:endParaRPr lang="en-US"/>
          </a:p>
        </p:txBody>
      </p:sp>
      <p:sp>
        <p:nvSpPr>
          <p:cNvPr id="7" name="Footer Placeholder 6"/>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7AF437-D799-41E4-ADB2-594B02F26D5F}" type="slidenum">
              <a:rPr lang="en-US" smtClean="0"/>
              <a:pPr/>
              <a:t>42</a:t>
            </a:fld>
            <a:endParaRPr lang="en-US"/>
          </a:p>
        </p:txBody>
      </p:sp>
      <p:pic>
        <p:nvPicPr>
          <p:cNvPr id="1026" name="Picture 2" descr="C:\Documents and Settings\leveling\Desktop\all TLMs on elam.gif"/>
          <p:cNvPicPr>
            <a:picLocks noChangeAspect="1" noChangeArrowheads="1"/>
          </p:cNvPicPr>
          <p:nvPr/>
        </p:nvPicPr>
        <p:blipFill>
          <a:blip r:embed="rId2" cstate="print"/>
          <a:srcRect/>
          <a:stretch>
            <a:fillRect/>
          </a:stretch>
        </p:blipFill>
        <p:spPr bwMode="auto">
          <a:xfrm>
            <a:off x="0" y="0"/>
            <a:ext cx="8763000" cy="6391275"/>
          </a:xfrm>
          <a:prstGeom prst="rect">
            <a:avLst/>
          </a:prstGeom>
          <a:noFill/>
        </p:spPr>
      </p:pic>
      <p:sp>
        <p:nvSpPr>
          <p:cNvPr id="6" name="TextBox 5"/>
          <p:cNvSpPr txBox="1"/>
          <p:nvPr/>
        </p:nvSpPr>
        <p:spPr>
          <a:xfrm>
            <a:off x="3733800" y="4191000"/>
            <a:ext cx="4372864" cy="646331"/>
          </a:xfrm>
          <a:prstGeom prst="rect">
            <a:avLst/>
          </a:prstGeom>
          <a:noFill/>
        </p:spPr>
        <p:txBody>
          <a:bodyPr wrap="none" rtlCol="0">
            <a:spAutoFit/>
          </a:bodyPr>
          <a:lstStyle/>
          <a:p>
            <a:pPr algn="ctr"/>
            <a:r>
              <a:rPr lang="en-US" dirty="0" smtClean="0"/>
              <a:t>Saw this in September while</a:t>
            </a:r>
          </a:p>
          <a:p>
            <a:pPr algn="ctr"/>
            <a:r>
              <a:rPr lang="en-US" dirty="0" smtClean="0"/>
              <a:t>comparing blue box response to BLM chassis</a:t>
            </a:r>
            <a:endParaRPr lang="en-US" dirty="0"/>
          </a:p>
        </p:txBody>
      </p:sp>
      <p:sp>
        <p:nvSpPr>
          <p:cNvPr id="5" name="Date Placeholder 4"/>
          <p:cNvSpPr>
            <a:spLocks noGrp="1"/>
          </p:cNvSpPr>
          <p:nvPr>
            <p:ph type="dt" sz="half" idx="10"/>
          </p:nvPr>
        </p:nvSpPr>
        <p:spPr/>
        <p:txBody>
          <a:bodyPr/>
          <a:lstStyle/>
          <a:p>
            <a:fld id="{B4DD1B01-306D-4950-A06E-889F97A7014E}" type="datetime4">
              <a:rPr lang="en-US" smtClean="0"/>
              <a:pPr/>
              <a:t>August 14, 2012</a:t>
            </a:fld>
            <a:endParaRPr lang="en-US"/>
          </a:p>
        </p:txBody>
      </p:sp>
      <p:sp>
        <p:nvSpPr>
          <p:cNvPr id="7" name="Footer Placeholder 6"/>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7AF437-D799-41E4-ADB2-594B02F26D5F}" type="slidenum">
              <a:rPr lang="en-US" smtClean="0"/>
              <a:pPr/>
              <a:t>43</a:t>
            </a:fld>
            <a:endParaRPr lang="en-US"/>
          </a:p>
        </p:txBody>
      </p:sp>
      <p:pic>
        <p:nvPicPr>
          <p:cNvPr id="2050" name="Picture 2" descr="C:\Documents and Settings\leveling\Desktop\TLMs on scope.gif"/>
          <p:cNvPicPr>
            <a:picLocks noChangeAspect="1" noChangeArrowheads="1"/>
          </p:cNvPicPr>
          <p:nvPr/>
        </p:nvPicPr>
        <p:blipFill>
          <a:blip r:embed="rId2" cstate="print"/>
          <a:srcRect/>
          <a:stretch>
            <a:fillRect/>
          </a:stretch>
        </p:blipFill>
        <p:spPr bwMode="auto">
          <a:xfrm>
            <a:off x="457200" y="304800"/>
            <a:ext cx="8153400" cy="6115050"/>
          </a:xfrm>
          <a:prstGeom prst="rect">
            <a:avLst/>
          </a:prstGeom>
          <a:noFill/>
        </p:spPr>
      </p:pic>
      <p:sp>
        <p:nvSpPr>
          <p:cNvPr id="4" name="TextBox 3"/>
          <p:cNvSpPr txBox="1"/>
          <p:nvPr/>
        </p:nvSpPr>
        <p:spPr>
          <a:xfrm>
            <a:off x="7315200" y="1524000"/>
            <a:ext cx="1176925" cy="923330"/>
          </a:xfrm>
          <a:prstGeom prst="rect">
            <a:avLst/>
          </a:prstGeom>
          <a:noFill/>
        </p:spPr>
        <p:txBody>
          <a:bodyPr wrap="none" rtlCol="0">
            <a:spAutoFit/>
          </a:bodyPr>
          <a:lstStyle/>
          <a:p>
            <a:r>
              <a:rPr lang="en-US" dirty="0" smtClean="0"/>
              <a:t>Ch1 – 125’</a:t>
            </a:r>
          </a:p>
          <a:p>
            <a:r>
              <a:rPr lang="en-US" dirty="0" smtClean="0"/>
              <a:t>Ch2 – 250’</a:t>
            </a:r>
          </a:p>
          <a:p>
            <a:r>
              <a:rPr lang="en-US" dirty="0" smtClean="0"/>
              <a:t>Ch4 – 338’</a:t>
            </a:r>
            <a:endParaRPr lang="en-US" dirty="0"/>
          </a:p>
        </p:txBody>
      </p:sp>
      <p:sp>
        <p:nvSpPr>
          <p:cNvPr id="5" name="Date Placeholder 4"/>
          <p:cNvSpPr>
            <a:spLocks noGrp="1"/>
          </p:cNvSpPr>
          <p:nvPr>
            <p:ph type="dt" sz="half" idx="10"/>
          </p:nvPr>
        </p:nvSpPr>
        <p:spPr/>
        <p:txBody>
          <a:bodyPr/>
          <a:lstStyle/>
          <a:p>
            <a:fld id="{E9108FFB-0DFC-47B8-9B28-3F9D2AAA8D67}" type="datetime4">
              <a:rPr lang="en-US" smtClean="0"/>
              <a:pPr/>
              <a:t>August 14, 2012</a:t>
            </a:fld>
            <a:endParaRPr lang="en-US"/>
          </a:p>
        </p:txBody>
      </p:sp>
      <p:sp>
        <p:nvSpPr>
          <p:cNvPr id="6" name="Footer Placeholder 5"/>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7AF437-D799-41E4-ADB2-594B02F26D5F}" type="slidenum">
              <a:rPr lang="en-US" smtClean="0"/>
              <a:pPr/>
              <a:t>44</a:t>
            </a:fld>
            <a:endParaRPr lang="en-US"/>
          </a:p>
        </p:txBody>
      </p:sp>
      <p:pic>
        <p:nvPicPr>
          <p:cNvPr id="3074" name="Picture 2" descr="C:\Documents and Settings\leveling\Desktop\various losses.gif"/>
          <p:cNvPicPr>
            <a:picLocks noChangeAspect="1" noChangeArrowheads="1"/>
          </p:cNvPicPr>
          <p:nvPr/>
        </p:nvPicPr>
        <p:blipFill>
          <a:blip r:embed="rId2" cstate="print"/>
          <a:srcRect/>
          <a:stretch>
            <a:fillRect/>
          </a:stretch>
        </p:blipFill>
        <p:spPr bwMode="auto">
          <a:xfrm>
            <a:off x="190499" y="233362"/>
            <a:ext cx="4172547" cy="3043238"/>
          </a:xfrm>
          <a:prstGeom prst="rect">
            <a:avLst/>
          </a:prstGeom>
          <a:noFill/>
        </p:spPr>
      </p:pic>
      <p:pic>
        <p:nvPicPr>
          <p:cNvPr id="3075" name="Picture 3" descr="C:\Documents and Settings\leveling\Desktop\chipmunks.gif"/>
          <p:cNvPicPr>
            <a:picLocks noChangeAspect="1" noChangeArrowheads="1"/>
          </p:cNvPicPr>
          <p:nvPr/>
        </p:nvPicPr>
        <p:blipFill>
          <a:blip r:embed="rId3" cstate="print"/>
          <a:srcRect/>
          <a:stretch>
            <a:fillRect/>
          </a:stretch>
        </p:blipFill>
        <p:spPr bwMode="auto">
          <a:xfrm>
            <a:off x="4343400" y="3048000"/>
            <a:ext cx="4590452" cy="3348036"/>
          </a:xfrm>
          <a:prstGeom prst="rect">
            <a:avLst/>
          </a:prstGeom>
          <a:noFill/>
        </p:spPr>
      </p:pic>
      <p:sp>
        <p:nvSpPr>
          <p:cNvPr id="5" name="TextBox 4"/>
          <p:cNvSpPr txBox="1"/>
          <p:nvPr/>
        </p:nvSpPr>
        <p:spPr>
          <a:xfrm>
            <a:off x="5029200" y="1066800"/>
            <a:ext cx="3095399" cy="646331"/>
          </a:xfrm>
          <a:prstGeom prst="rect">
            <a:avLst/>
          </a:prstGeom>
          <a:noFill/>
        </p:spPr>
        <p:txBody>
          <a:bodyPr wrap="none" rtlCol="0">
            <a:spAutoFit/>
          </a:bodyPr>
          <a:lstStyle/>
          <a:p>
            <a:pPr algn="ctr"/>
            <a:r>
              <a:rPr lang="en-US" dirty="0" smtClean="0"/>
              <a:t>TLM response varies</a:t>
            </a:r>
          </a:p>
          <a:p>
            <a:pPr algn="ctr"/>
            <a:r>
              <a:rPr lang="en-US" dirty="0" smtClean="0"/>
              <a:t>with different loss mechanisms</a:t>
            </a:r>
            <a:endParaRPr lang="en-US" dirty="0"/>
          </a:p>
        </p:txBody>
      </p:sp>
      <p:sp>
        <p:nvSpPr>
          <p:cNvPr id="6" name="TextBox 5"/>
          <p:cNvSpPr txBox="1"/>
          <p:nvPr/>
        </p:nvSpPr>
        <p:spPr>
          <a:xfrm>
            <a:off x="354991" y="4648200"/>
            <a:ext cx="3604640" cy="646331"/>
          </a:xfrm>
          <a:prstGeom prst="rect">
            <a:avLst/>
          </a:prstGeom>
          <a:noFill/>
        </p:spPr>
        <p:txBody>
          <a:bodyPr wrap="none" rtlCol="0">
            <a:spAutoFit/>
          </a:bodyPr>
          <a:lstStyle/>
          <a:p>
            <a:pPr algn="ctr"/>
            <a:r>
              <a:rPr lang="en-US" dirty="0" smtClean="0"/>
              <a:t>Use the most conservative condition</a:t>
            </a:r>
          </a:p>
          <a:p>
            <a:pPr algn="ctr"/>
            <a:r>
              <a:rPr lang="en-US" dirty="0" smtClean="0"/>
              <a:t>to establish safety system trip</a:t>
            </a:r>
            <a:endParaRPr lang="en-US" dirty="0"/>
          </a:p>
        </p:txBody>
      </p:sp>
      <p:sp>
        <p:nvSpPr>
          <p:cNvPr id="7" name="Date Placeholder 6"/>
          <p:cNvSpPr>
            <a:spLocks noGrp="1"/>
          </p:cNvSpPr>
          <p:nvPr>
            <p:ph type="dt" sz="half" idx="10"/>
          </p:nvPr>
        </p:nvSpPr>
        <p:spPr/>
        <p:txBody>
          <a:bodyPr/>
          <a:lstStyle/>
          <a:p>
            <a:fld id="{A1B8E8C9-0F8A-4A6B-8449-379946015DD4}" type="datetime4">
              <a:rPr lang="en-US" smtClean="0"/>
              <a:pPr/>
              <a:t>August 14, 2012</a:t>
            </a:fld>
            <a:endParaRPr lang="en-US"/>
          </a:p>
        </p:txBody>
      </p:sp>
      <p:sp>
        <p:nvSpPr>
          <p:cNvPr id="8" name="Footer Placeholder 7"/>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7AF437-D799-41E4-ADB2-594B02F26D5F}" type="slidenum">
              <a:rPr lang="en-US" smtClean="0"/>
              <a:pPr/>
              <a:t>45</a:t>
            </a:fld>
            <a:endParaRPr lang="en-US"/>
          </a:p>
        </p:txBody>
      </p:sp>
      <p:pic>
        <p:nvPicPr>
          <p:cNvPr id="3" name="Picture 2" descr="C:\Documents and Settings\leveling\Desktop\various losses.gif"/>
          <p:cNvPicPr>
            <a:picLocks noChangeAspect="1" noChangeArrowheads="1"/>
          </p:cNvPicPr>
          <p:nvPr/>
        </p:nvPicPr>
        <p:blipFill>
          <a:blip r:embed="rId2" cstate="print"/>
          <a:srcRect/>
          <a:stretch>
            <a:fillRect/>
          </a:stretch>
        </p:blipFill>
        <p:spPr bwMode="auto">
          <a:xfrm>
            <a:off x="152400" y="228600"/>
            <a:ext cx="8496301" cy="6196758"/>
          </a:xfrm>
          <a:prstGeom prst="rect">
            <a:avLst/>
          </a:prstGeom>
          <a:noFill/>
        </p:spPr>
      </p:pic>
      <p:sp>
        <p:nvSpPr>
          <p:cNvPr id="4" name="Date Placeholder 3"/>
          <p:cNvSpPr>
            <a:spLocks noGrp="1"/>
          </p:cNvSpPr>
          <p:nvPr>
            <p:ph type="dt" sz="half" idx="10"/>
          </p:nvPr>
        </p:nvSpPr>
        <p:spPr/>
        <p:txBody>
          <a:bodyPr/>
          <a:lstStyle/>
          <a:p>
            <a:fld id="{1D851E5A-7521-41D2-AA98-15105EA95CA1}" type="datetime4">
              <a:rPr lang="en-US" smtClean="0"/>
              <a:pPr/>
              <a:t>August 14, 2012</a:t>
            </a:fld>
            <a:endParaRPr lang="en-US"/>
          </a:p>
        </p:txBody>
      </p:sp>
      <p:sp>
        <p:nvSpPr>
          <p:cNvPr id="5" name="Footer Placeholder 4"/>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7AF437-D799-41E4-ADB2-594B02F26D5F}" type="slidenum">
              <a:rPr lang="en-US" smtClean="0"/>
              <a:pPr/>
              <a:t>46</a:t>
            </a:fld>
            <a:endParaRPr lang="en-US"/>
          </a:p>
        </p:txBody>
      </p:sp>
      <p:pic>
        <p:nvPicPr>
          <p:cNvPr id="4098" name="Picture 2" descr="C:\Documents and Settings\leveling\Desktop\250 and 338.gif"/>
          <p:cNvPicPr>
            <a:picLocks noChangeAspect="1" noChangeArrowheads="1"/>
          </p:cNvPicPr>
          <p:nvPr/>
        </p:nvPicPr>
        <p:blipFill>
          <a:blip r:embed="rId2" cstate="print"/>
          <a:srcRect/>
          <a:stretch>
            <a:fillRect/>
          </a:stretch>
        </p:blipFill>
        <p:spPr bwMode="auto">
          <a:xfrm>
            <a:off x="190500" y="233363"/>
            <a:ext cx="8496300" cy="6196758"/>
          </a:xfrm>
          <a:prstGeom prst="rect">
            <a:avLst/>
          </a:prstGeom>
          <a:noFill/>
        </p:spPr>
      </p:pic>
      <p:sp>
        <p:nvSpPr>
          <p:cNvPr id="4" name="Date Placeholder 3"/>
          <p:cNvSpPr>
            <a:spLocks noGrp="1"/>
          </p:cNvSpPr>
          <p:nvPr>
            <p:ph type="dt" sz="half" idx="10"/>
          </p:nvPr>
        </p:nvSpPr>
        <p:spPr/>
        <p:txBody>
          <a:bodyPr/>
          <a:lstStyle/>
          <a:p>
            <a:fld id="{FD253BE4-DB7E-439A-BDBC-7FB4106D32ED}" type="datetime4">
              <a:rPr lang="en-US" smtClean="0"/>
              <a:pPr/>
              <a:t>August 14, 2012</a:t>
            </a:fld>
            <a:endParaRPr lang="en-US"/>
          </a:p>
        </p:txBody>
      </p:sp>
      <p:sp>
        <p:nvSpPr>
          <p:cNvPr id="5" name="Footer Placeholder 4"/>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7AF437-D799-41E4-ADB2-594B02F26D5F}" type="slidenum">
              <a:rPr lang="en-US" smtClean="0"/>
              <a:pPr/>
              <a:t>47</a:t>
            </a:fld>
            <a:endParaRPr lang="en-US"/>
          </a:p>
        </p:txBody>
      </p:sp>
      <p:pic>
        <p:nvPicPr>
          <p:cNvPr id="5122" name="Picture 2" descr="C:\Documents and Settings\leveling\Desktop\a2b7 chip.gif"/>
          <p:cNvPicPr>
            <a:picLocks noChangeAspect="1" noChangeArrowheads="1"/>
          </p:cNvPicPr>
          <p:nvPr/>
        </p:nvPicPr>
        <p:blipFill>
          <a:blip r:embed="rId2" cstate="print"/>
          <a:srcRect/>
          <a:stretch>
            <a:fillRect/>
          </a:stretch>
        </p:blipFill>
        <p:spPr bwMode="auto">
          <a:xfrm>
            <a:off x="190500" y="233363"/>
            <a:ext cx="8572500" cy="6252334"/>
          </a:xfrm>
          <a:prstGeom prst="rect">
            <a:avLst/>
          </a:prstGeom>
          <a:noFill/>
        </p:spPr>
      </p:pic>
      <p:sp>
        <p:nvSpPr>
          <p:cNvPr id="4" name="Date Placeholder 3"/>
          <p:cNvSpPr>
            <a:spLocks noGrp="1"/>
          </p:cNvSpPr>
          <p:nvPr>
            <p:ph type="dt" sz="half" idx="10"/>
          </p:nvPr>
        </p:nvSpPr>
        <p:spPr/>
        <p:txBody>
          <a:bodyPr/>
          <a:lstStyle/>
          <a:p>
            <a:fld id="{CA196150-4314-4EF8-BF7F-950537BBB6EC}" type="datetime4">
              <a:rPr lang="en-US" smtClean="0"/>
              <a:pPr/>
              <a:t>August 14, 2012</a:t>
            </a:fld>
            <a:endParaRPr lang="en-US"/>
          </a:p>
        </p:txBody>
      </p:sp>
      <p:sp>
        <p:nvSpPr>
          <p:cNvPr id="5" name="Footer Placeholder 4"/>
          <p:cNvSpPr>
            <a:spLocks noGrp="1"/>
          </p:cNvSpPr>
          <p:nvPr>
            <p:ph type="ftr" sz="quarter" idx="11"/>
          </p:nvPr>
        </p:nvSpPr>
        <p:spPr/>
        <p:txBody>
          <a:bodyPr/>
          <a:lstStyle/>
          <a:p>
            <a:r>
              <a:rPr lang="en-US" smtClean="0"/>
              <a:t>T. Leveling</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7AF437-D799-41E4-ADB2-594B02F26D5F}" type="slidenum">
              <a:rPr lang="en-US" smtClean="0"/>
              <a:pPr/>
              <a:t>48</a:t>
            </a:fld>
            <a:endParaRPr lang="en-US"/>
          </a:p>
        </p:txBody>
      </p:sp>
      <p:pic>
        <p:nvPicPr>
          <p:cNvPr id="6146" name="Picture 2" descr="C:\Documents and Settings\leveling\Desktop\338 higher intensity.gif"/>
          <p:cNvPicPr>
            <a:picLocks noChangeAspect="1" noChangeArrowheads="1"/>
          </p:cNvPicPr>
          <p:nvPr/>
        </p:nvPicPr>
        <p:blipFill>
          <a:blip r:embed="rId2" cstate="print"/>
          <a:srcRect/>
          <a:stretch>
            <a:fillRect/>
          </a:stretch>
        </p:blipFill>
        <p:spPr bwMode="auto">
          <a:xfrm>
            <a:off x="228600" y="304800"/>
            <a:ext cx="8677275" cy="5934075"/>
          </a:xfrm>
          <a:prstGeom prst="rect">
            <a:avLst/>
          </a:prstGeom>
          <a:noFill/>
        </p:spPr>
      </p:pic>
      <p:sp>
        <p:nvSpPr>
          <p:cNvPr id="4" name="Date Placeholder 3"/>
          <p:cNvSpPr>
            <a:spLocks noGrp="1"/>
          </p:cNvSpPr>
          <p:nvPr>
            <p:ph type="dt" sz="half" idx="10"/>
          </p:nvPr>
        </p:nvSpPr>
        <p:spPr/>
        <p:txBody>
          <a:bodyPr/>
          <a:lstStyle/>
          <a:p>
            <a:fld id="{75A1E71A-EB5D-47D1-A146-420CF9806FF8}" type="datetime4">
              <a:rPr lang="en-US" smtClean="0"/>
              <a:pPr/>
              <a:t>August 14, 2012</a:t>
            </a:fld>
            <a:endParaRPr lang="en-US"/>
          </a:p>
        </p:txBody>
      </p:sp>
      <p:sp>
        <p:nvSpPr>
          <p:cNvPr id="5" name="Footer Placeholder 4"/>
          <p:cNvSpPr>
            <a:spLocks noGrp="1"/>
          </p:cNvSpPr>
          <p:nvPr>
            <p:ph type="ftr" sz="quarter" idx="11"/>
          </p:nvPr>
        </p:nvSpPr>
        <p:spPr/>
        <p:txBody>
          <a:bodyPr/>
          <a:lstStyle/>
          <a:p>
            <a:r>
              <a:rPr lang="en-US" smtClean="0"/>
              <a:t>T. Leveling</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7AF437-D799-41E4-ADB2-594B02F26D5F}" type="slidenum">
              <a:rPr lang="en-US" smtClean="0"/>
              <a:pPr/>
              <a:t>49</a:t>
            </a:fld>
            <a:endParaRPr lang="en-US"/>
          </a:p>
        </p:txBody>
      </p:sp>
      <p:pic>
        <p:nvPicPr>
          <p:cNvPr id="7170" name="Picture 2" descr="C:\Documents and Settings\leveling\Desktop\1 foot plateau.gif"/>
          <p:cNvPicPr>
            <a:picLocks noChangeAspect="1" noChangeArrowheads="1"/>
          </p:cNvPicPr>
          <p:nvPr/>
        </p:nvPicPr>
        <p:blipFill>
          <a:blip r:embed="rId2" cstate="print"/>
          <a:srcRect/>
          <a:stretch>
            <a:fillRect/>
          </a:stretch>
        </p:blipFill>
        <p:spPr bwMode="auto">
          <a:xfrm>
            <a:off x="190500" y="233363"/>
            <a:ext cx="8420100" cy="6141182"/>
          </a:xfrm>
          <a:prstGeom prst="rect">
            <a:avLst/>
          </a:prstGeom>
          <a:noFill/>
        </p:spPr>
      </p:pic>
      <p:sp>
        <p:nvSpPr>
          <p:cNvPr id="4" name="Date Placeholder 3"/>
          <p:cNvSpPr>
            <a:spLocks noGrp="1"/>
          </p:cNvSpPr>
          <p:nvPr>
            <p:ph type="dt" sz="half" idx="10"/>
          </p:nvPr>
        </p:nvSpPr>
        <p:spPr/>
        <p:txBody>
          <a:bodyPr/>
          <a:lstStyle/>
          <a:p>
            <a:fld id="{94D71249-EF05-4FEB-B8C2-DA9F1D3E6343}" type="datetime4">
              <a:rPr lang="en-US" smtClean="0"/>
              <a:pPr/>
              <a:t>August 14, 2012</a:t>
            </a:fld>
            <a:endParaRPr lang="en-US"/>
          </a:p>
        </p:txBody>
      </p:sp>
      <p:sp>
        <p:nvSpPr>
          <p:cNvPr id="5" name="Footer Placeholder 4"/>
          <p:cNvSpPr>
            <a:spLocks noGrp="1"/>
          </p:cNvSpPr>
          <p:nvPr>
            <p:ph type="ftr" sz="quarter" idx="11"/>
          </p:nvPr>
        </p:nvSpPr>
        <p:spPr/>
        <p:txBody>
          <a:bodyPr/>
          <a:lstStyle/>
          <a:p>
            <a:r>
              <a:rPr lang="en-US" smtClean="0"/>
              <a:t>T. Leveling</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TLMs History at Pbar/Muon </a:t>
            </a:r>
            <a:r>
              <a:rPr lang="en-US" dirty="0" smtClean="0">
                <a:solidFill>
                  <a:schemeClr val="accent6">
                    <a:lumMod val="75000"/>
                  </a:schemeClr>
                </a:solidFill>
              </a:rPr>
              <a:t>(3 </a:t>
            </a:r>
            <a:r>
              <a:rPr lang="en-US" dirty="0" smtClean="0">
                <a:solidFill>
                  <a:schemeClr val="accent6">
                    <a:lumMod val="75000"/>
                  </a:schemeClr>
                </a:solidFill>
              </a:rPr>
              <a:t>of </a:t>
            </a:r>
            <a:r>
              <a:rPr lang="en-US" dirty="0" smtClean="0">
                <a:solidFill>
                  <a:schemeClr val="accent6">
                    <a:lumMod val="75000"/>
                  </a:schemeClr>
                </a:solidFill>
              </a:rPr>
              <a:t>3)</a:t>
            </a:r>
            <a:endParaRPr lang="en-US" dirty="0"/>
          </a:p>
        </p:txBody>
      </p:sp>
      <p:sp>
        <p:nvSpPr>
          <p:cNvPr id="3" name="Content Placeholder 2"/>
          <p:cNvSpPr>
            <a:spLocks noGrp="1"/>
          </p:cNvSpPr>
          <p:nvPr>
            <p:ph idx="1"/>
          </p:nvPr>
        </p:nvSpPr>
        <p:spPr/>
        <p:txBody>
          <a:bodyPr/>
          <a:lstStyle/>
          <a:p>
            <a:r>
              <a:rPr lang="en-US" sz="1400" dirty="0" smtClean="0">
                <a:solidFill>
                  <a:schemeClr val="accent1">
                    <a:lumMod val="75000"/>
                  </a:schemeClr>
                </a:solidFill>
              </a:rPr>
              <a:t>4/11/12 to 4/19/12</a:t>
            </a:r>
          </a:p>
          <a:p>
            <a:pPr lvl="1"/>
            <a:r>
              <a:rPr lang="en-US" sz="1400" dirty="0" smtClean="0">
                <a:solidFill>
                  <a:schemeClr val="accent2">
                    <a:lumMod val="75000"/>
                  </a:schemeClr>
                </a:solidFill>
              </a:rPr>
              <a:t>Repositioned 125’ TLM to make measurement at A2B7</a:t>
            </a:r>
          </a:p>
          <a:p>
            <a:pPr lvl="1"/>
            <a:r>
              <a:rPr lang="en-US" sz="1400" dirty="0" smtClean="0">
                <a:solidFill>
                  <a:schemeClr val="accent2">
                    <a:lumMod val="75000"/>
                  </a:schemeClr>
                </a:solidFill>
              </a:rPr>
              <a:t>Built &amp; installed 10’ TLM</a:t>
            </a:r>
          </a:p>
          <a:p>
            <a:pPr lvl="1"/>
            <a:r>
              <a:rPr lang="en-US" sz="1400" dirty="0" smtClean="0">
                <a:solidFill>
                  <a:schemeClr val="accent2">
                    <a:lumMod val="75000"/>
                  </a:schemeClr>
                </a:solidFill>
              </a:rPr>
              <a:t>Installed 1’ TLM</a:t>
            </a:r>
          </a:p>
          <a:p>
            <a:pPr lvl="1"/>
            <a:r>
              <a:rPr lang="en-US" sz="1400" dirty="0" smtClean="0">
                <a:solidFill>
                  <a:schemeClr val="accent2">
                    <a:lumMod val="75000"/>
                  </a:schemeClr>
                </a:solidFill>
              </a:rPr>
              <a:t>Completed plateaus for 10’, 125’, and 250’ TLMs</a:t>
            </a:r>
          </a:p>
          <a:p>
            <a:pPr lvl="2"/>
            <a:r>
              <a:rPr lang="en-US" sz="1400" dirty="0" smtClean="0">
                <a:solidFill>
                  <a:schemeClr val="accent1">
                    <a:lumMod val="75000"/>
                  </a:schemeClr>
                </a:solidFill>
              </a:rPr>
              <a:t>three intensities plateaus</a:t>
            </a:r>
          </a:p>
          <a:p>
            <a:pPr lvl="2"/>
            <a:r>
              <a:rPr lang="en-US" sz="1400" dirty="0" smtClean="0">
                <a:solidFill>
                  <a:schemeClr val="accent1">
                    <a:lumMod val="75000"/>
                  </a:schemeClr>
                </a:solidFill>
              </a:rPr>
              <a:t>With the beam loss at A2B7</a:t>
            </a:r>
          </a:p>
          <a:p>
            <a:pPr lvl="2"/>
            <a:r>
              <a:rPr lang="en-US" sz="1400" dirty="0" smtClean="0">
                <a:solidFill>
                  <a:schemeClr val="accent1">
                    <a:lumMod val="75000"/>
                  </a:schemeClr>
                </a:solidFill>
              </a:rPr>
              <a:t>Compare with 338’ high intensity response</a:t>
            </a:r>
          </a:p>
          <a:p>
            <a:pPr lvl="1"/>
            <a:r>
              <a:rPr lang="en-US" sz="1400" dirty="0" smtClean="0">
                <a:solidFill>
                  <a:schemeClr val="accent2">
                    <a:lumMod val="75000"/>
                  </a:schemeClr>
                </a:solidFill>
              </a:rPr>
              <a:t>Completed 1’ TLM plateau for middle intensity</a:t>
            </a:r>
          </a:p>
          <a:p>
            <a:pPr lvl="1"/>
            <a:r>
              <a:rPr lang="en-US" sz="1400" dirty="0" smtClean="0">
                <a:solidFill>
                  <a:schemeClr val="accent2">
                    <a:lumMod val="75000"/>
                  </a:schemeClr>
                </a:solidFill>
              </a:rPr>
              <a:t>Determined TLM detector end effects are not significant</a:t>
            </a:r>
          </a:p>
          <a:p>
            <a:r>
              <a:rPr lang="en-US" sz="1400" dirty="0" smtClean="0">
                <a:solidFill>
                  <a:schemeClr val="accent1">
                    <a:lumMod val="75000"/>
                  </a:schemeClr>
                </a:solidFill>
              </a:rPr>
              <a:t>6/12 - Developed plan for making TLMs leak-tight for detector gas (mu2e conceptual design)</a:t>
            </a:r>
          </a:p>
          <a:p>
            <a:endParaRPr lang="en-US" dirty="0"/>
          </a:p>
        </p:txBody>
      </p:sp>
      <p:sp>
        <p:nvSpPr>
          <p:cNvPr id="4" name="Date Placeholder 3"/>
          <p:cNvSpPr>
            <a:spLocks noGrp="1"/>
          </p:cNvSpPr>
          <p:nvPr>
            <p:ph type="dt" sz="half" idx="10"/>
          </p:nvPr>
        </p:nvSpPr>
        <p:spPr/>
        <p:txBody>
          <a:bodyPr/>
          <a:lstStyle/>
          <a:p>
            <a:fld id="{F34D6672-7EC3-460B-9FE2-AFD6EA251D22}" type="datetime4">
              <a:rPr lang="en-US" smtClean="0"/>
              <a:pPr/>
              <a:t>August 14, 2012</a:t>
            </a:fld>
            <a:endParaRPr lang="en-US"/>
          </a:p>
        </p:txBody>
      </p:sp>
      <p:sp>
        <p:nvSpPr>
          <p:cNvPr id="5" name="Footer Placeholder 4"/>
          <p:cNvSpPr>
            <a:spLocks noGrp="1"/>
          </p:cNvSpPr>
          <p:nvPr>
            <p:ph type="ftr" sz="quarter" idx="11"/>
          </p:nvPr>
        </p:nvSpPr>
        <p:spPr/>
        <p:txBody>
          <a:bodyPr/>
          <a:lstStyle/>
          <a:p>
            <a:r>
              <a:rPr lang="en-US" smtClean="0"/>
              <a:t>T. Leveling</a:t>
            </a:r>
            <a:endParaRPr lang="en-US"/>
          </a:p>
        </p:txBody>
      </p:sp>
      <p:sp>
        <p:nvSpPr>
          <p:cNvPr id="6" name="Slide Number Placeholder 5"/>
          <p:cNvSpPr>
            <a:spLocks noGrp="1"/>
          </p:cNvSpPr>
          <p:nvPr>
            <p:ph type="sldNum" sz="quarter" idx="12"/>
          </p:nvPr>
        </p:nvSpPr>
        <p:spPr/>
        <p:txBody>
          <a:bodyPr/>
          <a:lstStyle/>
          <a:p>
            <a:fld id="{707AF437-D799-41E4-ADB2-594B02F26D5F}"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7AF437-D799-41E4-ADB2-594B02F26D5F}" type="slidenum">
              <a:rPr lang="en-US" smtClean="0"/>
              <a:pPr/>
              <a:t>50</a:t>
            </a:fld>
            <a:endParaRPr lang="en-US"/>
          </a:p>
        </p:txBody>
      </p:sp>
      <p:pic>
        <p:nvPicPr>
          <p:cNvPr id="8194" name="Picture 2" descr="C:\Documents and Settings\leveling\Desktop\toroid cal.gif"/>
          <p:cNvPicPr>
            <a:picLocks noChangeAspect="1" noChangeArrowheads="1"/>
          </p:cNvPicPr>
          <p:nvPr/>
        </p:nvPicPr>
        <p:blipFill>
          <a:blip r:embed="rId3" cstate="print"/>
          <a:srcRect/>
          <a:stretch>
            <a:fillRect/>
          </a:stretch>
        </p:blipFill>
        <p:spPr bwMode="auto">
          <a:xfrm>
            <a:off x="190500" y="233363"/>
            <a:ext cx="8496300" cy="6196758"/>
          </a:xfrm>
          <a:prstGeom prst="rect">
            <a:avLst/>
          </a:prstGeom>
          <a:noFill/>
        </p:spPr>
      </p:pic>
      <p:sp>
        <p:nvSpPr>
          <p:cNvPr id="4" name="Date Placeholder 3"/>
          <p:cNvSpPr>
            <a:spLocks noGrp="1"/>
          </p:cNvSpPr>
          <p:nvPr>
            <p:ph type="dt" sz="half" idx="10"/>
          </p:nvPr>
        </p:nvSpPr>
        <p:spPr/>
        <p:txBody>
          <a:bodyPr/>
          <a:lstStyle/>
          <a:p>
            <a:fld id="{118D2321-9B2A-401C-B947-F62CFCABD3A4}" type="datetime4">
              <a:rPr lang="en-US" smtClean="0"/>
              <a:pPr/>
              <a:t>August 14, 2012</a:t>
            </a:fld>
            <a:endParaRPr lang="en-US"/>
          </a:p>
        </p:txBody>
      </p:sp>
      <p:sp>
        <p:nvSpPr>
          <p:cNvPr id="5" name="Footer Placeholder 4"/>
          <p:cNvSpPr>
            <a:spLocks noGrp="1"/>
          </p:cNvSpPr>
          <p:nvPr>
            <p:ph type="ftr" sz="quarter" idx="11"/>
          </p:nvPr>
        </p:nvSpPr>
        <p:spPr/>
        <p:txBody>
          <a:bodyPr/>
          <a:lstStyle/>
          <a:p>
            <a:r>
              <a:rPr lang="en-US" smtClean="0"/>
              <a:t>T. Leveling</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7AF437-D799-41E4-ADB2-594B02F26D5F}" type="slidenum">
              <a:rPr lang="en-US" smtClean="0"/>
              <a:pPr/>
              <a:t>51</a:t>
            </a:fld>
            <a:endParaRPr lang="en-US"/>
          </a:p>
        </p:txBody>
      </p:sp>
      <p:pic>
        <p:nvPicPr>
          <p:cNvPr id="9219" name="Picture 3" descr="C:\Documents and Settings\leveling\Desktop\338 plateau.gif"/>
          <p:cNvPicPr>
            <a:picLocks noChangeAspect="1" noChangeArrowheads="1"/>
          </p:cNvPicPr>
          <p:nvPr/>
        </p:nvPicPr>
        <p:blipFill>
          <a:blip r:embed="rId2" cstate="print"/>
          <a:srcRect/>
          <a:stretch>
            <a:fillRect/>
          </a:stretch>
        </p:blipFill>
        <p:spPr bwMode="auto">
          <a:xfrm>
            <a:off x="152400" y="228601"/>
            <a:ext cx="8534400" cy="6224546"/>
          </a:xfrm>
          <a:prstGeom prst="rect">
            <a:avLst/>
          </a:prstGeom>
          <a:noFill/>
        </p:spPr>
      </p:pic>
      <p:sp>
        <p:nvSpPr>
          <p:cNvPr id="4" name="TextBox 3"/>
          <p:cNvSpPr txBox="1"/>
          <p:nvPr/>
        </p:nvSpPr>
        <p:spPr>
          <a:xfrm>
            <a:off x="3733800" y="3962400"/>
            <a:ext cx="2396105" cy="369332"/>
          </a:xfrm>
          <a:prstGeom prst="rect">
            <a:avLst/>
          </a:prstGeom>
          <a:noFill/>
        </p:spPr>
        <p:txBody>
          <a:bodyPr wrap="none" rtlCol="0">
            <a:spAutoFit/>
          </a:bodyPr>
          <a:lstStyle/>
          <a:p>
            <a:r>
              <a:rPr lang="en-US" dirty="0" smtClean="0"/>
              <a:t>4E11 protons into A2B7</a:t>
            </a:r>
            <a:endParaRPr lang="en-US" dirty="0"/>
          </a:p>
        </p:txBody>
      </p:sp>
      <p:sp>
        <p:nvSpPr>
          <p:cNvPr id="5" name="Date Placeholder 4"/>
          <p:cNvSpPr>
            <a:spLocks noGrp="1"/>
          </p:cNvSpPr>
          <p:nvPr>
            <p:ph type="dt" sz="half" idx="10"/>
          </p:nvPr>
        </p:nvSpPr>
        <p:spPr/>
        <p:txBody>
          <a:bodyPr/>
          <a:lstStyle/>
          <a:p>
            <a:fld id="{062AAC11-3F6B-43B9-8607-BCCCC04C425B}" type="datetime4">
              <a:rPr lang="en-US" smtClean="0"/>
              <a:pPr/>
              <a:t>August 14, 2012</a:t>
            </a:fld>
            <a:endParaRPr lang="en-US"/>
          </a:p>
        </p:txBody>
      </p:sp>
      <p:sp>
        <p:nvSpPr>
          <p:cNvPr id="6" name="Footer Placeholder 5"/>
          <p:cNvSpPr>
            <a:spLocks noGrp="1"/>
          </p:cNvSpPr>
          <p:nvPr>
            <p:ph type="ftr" sz="quarter" idx="11"/>
          </p:nvPr>
        </p:nvSpPr>
        <p:spPr/>
        <p:txBody>
          <a:bodyPr/>
          <a:lstStyle/>
          <a:p>
            <a:r>
              <a:rPr lang="en-US" smtClean="0"/>
              <a:t>T. Leveling</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leveling\Desktop\338 low intensity plateau.gif"/>
          <p:cNvPicPr>
            <a:picLocks noChangeAspect="1" noChangeArrowheads="1"/>
          </p:cNvPicPr>
          <p:nvPr/>
        </p:nvPicPr>
        <p:blipFill>
          <a:blip r:embed="rId2" cstate="print"/>
          <a:srcRect/>
          <a:stretch>
            <a:fillRect/>
          </a:stretch>
        </p:blipFill>
        <p:spPr bwMode="auto">
          <a:xfrm>
            <a:off x="228600" y="152400"/>
            <a:ext cx="8267700" cy="6030028"/>
          </a:xfrm>
          <a:prstGeom prst="rect">
            <a:avLst/>
          </a:prstGeom>
          <a:noFill/>
        </p:spPr>
      </p:pic>
      <p:sp>
        <p:nvSpPr>
          <p:cNvPr id="5" name="TextBox 4"/>
          <p:cNvSpPr txBox="1"/>
          <p:nvPr/>
        </p:nvSpPr>
        <p:spPr>
          <a:xfrm>
            <a:off x="4038600" y="3505200"/>
            <a:ext cx="2396105" cy="369332"/>
          </a:xfrm>
          <a:prstGeom prst="rect">
            <a:avLst/>
          </a:prstGeom>
          <a:noFill/>
        </p:spPr>
        <p:txBody>
          <a:bodyPr wrap="none" rtlCol="0">
            <a:spAutoFit/>
          </a:bodyPr>
          <a:lstStyle/>
          <a:p>
            <a:r>
              <a:rPr lang="en-US" dirty="0" smtClean="0"/>
              <a:t>8E10 protons into A2B7</a:t>
            </a:r>
            <a:endParaRPr lang="en-US" dirty="0"/>
          </a:p>
        </p:txBody>
      </p:sp>
      <p:sp>
        <p:nvSpPr>
          <p:cNvPr id="4" name="Date Placeholder 3"/>
          <p:cNvSpPr>
            <a:spLocks noGrp="1"/>
          </p:cNvSpPr>
          <p:nvPr>
            <p:ph type="dt" sz="half" idx="10"/>
          </p:nvPr>
        </p:nvSpPr>
        <p:spPr/>
        <p:txBody>
          <a:bodyPr/>
          <a:lstStyle/>
          <a:p>
            <a:fld id="{93461882-BF22-4A33-A8BC-A4023ED396B3}" type="datetime4">
              <a:rPr lang="en-US" smtClean="0"/>
              <a:pPr/>
              <a:t>August 14, 2012</a:t>
            </a:fld>
            <a:endParaRPr lang="en-US"/>
          </a:p>
        </p:txBody>
      </p:sp>
      <p:sp>
        <p:nvSpPr>
          <p:cNvPr id="6" name="Slide Number Placeholder 5"/>
          <p:cNvSpPr>
            <a:spLocks noGrp="1"/>
          </p:cNvSpPr>
          <p:nvPr>
            <p:ph type="sldNum" sz="quarter" idx="12"/>
          </p:nvPr>
        </p:nvSpPr>
        <p:spPr/>
        <p:txBody>
          <a:bodyPr/>
          <a:lstStyle/>
          <a:p>
            <a:fld id="{707AF437-D799-41E4-ADB2-594B02F26D5F}" type="slidenum">
              <a:rPr lang="en-US" smtClean="0"/>
              <a:pPr/>
              <a:t>52</a:t>
            </a:fld>
            <a:endParaRPr lang="en-US"/>
          </a:p>
        </p:txBody>
      </p:sp>
      <p:sp>
        <p:nvSpPr>
          <p:cNvPr id="7" name="Footer Placeholder 6"/>
          <p:cNvSpPr>
            <a:spLocks noGrp="1"/>
          </p:cNvSpPr>
          <p:nvPr>
            <p:ph type="ftr" sz="quarter" idx="11"/>
          </p:nvPr>
        </p:nvSpPr>
        <p:spPr/>
        <p:txBody>
          <a:bodyPr/>
          <a:lstStyle/>
          <a:p>
            <a:r>
              <a:rPr lang="en-US" smtClean="0"/>
              <a:t>T. Leveling</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7AF437-D799-41E4-ADB2-594B02F26D5F}" type="slidenum">
              <a:rPr lang="en-US" smtClean="0"/>
              <a:pPr/>
              <a:t>53</a:t>
            </a:fld>
            <a:endParaRPr lang="en-US"/>
          </a:p>
        </p:txBody>
      </p:sp>
      <p:pic>
        <p:nvPicPr>
          <p:cNvPr id="11266" name="Picture 2" descr="C:\Documents and Settings\leveling\Desktop\250 8 bunch plateau.gif"/>
          <p:cNvPicPr>
            <a:picLocks noChangeAspect="1" noChangeArrowheads="1"/>
          </p:cNvPicPr>
          <p:nvPr/>
        </p:nvPicPr>
        <p:blipFill>
          <a:blip r:embed="rId2" cstate="print"/>
          <a:srcRect/>
          <a:stretch>
            <a:fillRect/>
          </a:stretch>
        </p:blipFill>
        <p:spPr bwMode="auto">
          <a:xfrm>
            <a:off x="190500" y="233363"/>
            <a:ext cx="8420100" cy="6141182"/>
          </a:xfrm>
          <a:prstGeom prst="rect">
            <a:avLst/>
          </a:prstGeom>
          <a:noFill/>
        </p:spPr>
      </p:pic>
      <p:sp>
        <p:nvSpPr>
          <p:cNvPr id="4" name="Date Placeholder 3"/>
          <p:cNvSpPr>
            <a:spLocks noGrp="1"/>
          </p:cNvSpPr>
          <p:nvPr>
            <p:ph type="dt" sz="half" idx="10"/>
          </p:nvPr>
        </p:nvSpPr>
        <p:spPr/>
        <p:txBody>
          <a:bodyPr/>
          <a:lstStyle/>
          <a:p>
            <a:fld id="{476B4984-DE07-4531-AC21-F7408DE22374}" type="datetime4">
              <a:rPr lang="en-US" smtClean="0"/>
              <a:pPr/>
              <a:t>August 14, 2012</a:t>
            </a:fld>
            <a:endParaRPr lang="en-US"/>
          </a:p>
        </p:txBody>
      </p:sp>
      <p:sp>
        <p:nvSpPr>
          <p:cNvPr id="5" name="Footer Placeholder 4"/>
          <p:cNvSpPr>
            <a:spLocks noGrp="1"/>
          </p:cNvSpPr>
          <p:nvPr>
            <p:ph type="ftr" sz="quarter" idx="11"/>
          </p:nvPr>
        </p:nvSpPr>
        <p:spPr/>
        <p:txBody>
          <a:bodyPr/>
          <a:lstStyle/>
          <a:p>
            <a:r>
              <a:rPr lang="en-US" smtClean="0"/>
              <a:t>T. Leveling</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7AF437-D799-41E4-ADB2-594B02F26D5F}" type="slidenum">
              <a:rPr lang="en-US" smtClean="0"/>
              <a:pPr/>
              <a:t>54</a:t>
            </a:fld>
            <a:endParaRPr lang="en-US"/>
          </a:p>
        </p:txBody>
      </p:sp>
      <p:pic>
        <p:nvPicPr>
          <p:cNvPr id="12290" name="Picture 2" descr="C:\Documents and Settings\leveling\Desktop\250 80 bunch.gif"/>
          <p:cNvPicPr>
            <a:picLocks noChangeAspect="1" noChangeArrowheads="1"/>
          </p:cNvPicPr>
          <p:nvPr/>
        </p:nvPicPr>
        <p:blipFill>
          <a:blip r:embed="rId2" cstate="print"/>
          <a:srcRect/>
          <a:stretch>
            <a:fillRect/>
          </a:stretch>
        </p:blipFill>
        <p:spPr bwMode="auto">
          <a:xfrm>
            <a:off x="190500" y="233363"/>
            <a:ext cx="8496300" cy="6196758"/>
          </a:xfrm>
          <a:prstGeom prst="rect">
            <a:avLst/>
          </a:prstGeom>
          <a:noFill/>
        </p:spPr>
      </p:pic>
      <p:sp>
        <p:nvSpPr>
          <p:cNvPr id="4" name="Date Placeholder 3"/>
          <p:cNvSpPr>
            <a:spLocks noGrp="1"/>
          </p:cNvSpPr>
          <p:nvPr>
            <p:ph type="dt" sz="half" idx="10"/>
          </p:nvPr>
        </p:nvSpPr>
        <p:spPr/>
        <p:txBody>
          <a:bodyPr/>
          <a:lstStyle/>
          <a:p>
            <a:fld id="{C3ED6500-2622-48B7-857C-3BA59C31AD51}" type="datetime4">
              <a:rPr lang="en-US" smtClean="0"/>
              <a:pPr/>
              <a:t>August 14, 2012</a:t>
            </a:fld>
            <a:endParaRPr lang="en-US"/>
          </a:p>
        </p:txBody>
      </p:sp>
      <p:sp>
        <p:nvSpPr>
          <p:cNvPr id="5" name="Footer Placeholder 4"/>
          <p:cNvSpPr>
            <a:spLocks noGrp="1"/>
          </p:cNvSpPr>
          <p:nvPr>
            <p:ph type="ftr" sz="quarter" idx="11"/>
          </p:nvPr>
        </p:nvSpPr>
        <p:spPr/>
        <p:txBody>
          <a:bodyPr/>
          <a:lstStyle/>
          <a:p>
            <a:r>
              <a:rPr lang="en-US" smtClean="0"/>
              <a:t>T. Leveling</a:t>
            </a: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7AF437-D799-41E4-ADB2-594B02F26D5F}" type="slidenum">
              <a:rPr lang="en-US" smtClean="0"/>
              <a:pPr/>
              <a:t>55</a:t>
            </a:fld>
            <a:endParaRPr lang="en-US"/>
          </a:p>
        </p:txBody>
      </p:sp>
      <p:pic>
        <p:nvPicPr>
          <p:cNvPr id="13314" name="Picture 2" descr="C:\Documents and Settings\leveling\Desktop\6517B and bluebox.gif"/>
          <p:cNvPicPr>
            <a:picLocks noChangeAspect="1" noChangeArrowheads="1"/>
          </p:cNvPicPr>
          <p:nvPr/>
        </p:nvPicPr>
        <p:blipFill>
          <a:blip r:embed="rId2" cstate="print"/>
          <a:srcRect/>
          <a:stretch>
            <a:fillRect/>
          </a:stretch>
        </p:blipFill>
        <p:spPr bwMode="auto">
          <a:xfrm>
            <a:off x="190500" y="233363"/>
            <a:ext cx="8496300" cy="6196758"/>
          </a:xfrm>
          <a:prstGeom prst="rect">
            <a:avLst/>
          </a:prstGeom>
          <a:noFill/>
        </p:spPr>
      </p:pic>
      <p:sp>
        <p:nvSpPr>
          <p:cNvPr id="4" name="Date Placeholder 3"/>
          <p:cNvSpPr>
            <a:spLocks noGrp="1"/>
          </p:cNvSpPr>
          <p:nvPr>
            <p:ph type="dt" sz="half" idx="10"/>
          </p:nvPr>
        </p:nvSpPr>
        <p:spPr/>
        <p:txBody>
          <a:bodyPr/>
          <a:lstStyle/>
          <a:p>
            <a:fld id="{BBCD6313-4A8B-46D6-A137-49B282C5E55C}" type="datetime4">
              <a:rPr lang="en-US" smtClean="0"/>
              <a:pPr/>
              <a:t>August 14, 2012</a:t>
            </a:fld>
            <a:endParaRPr lang="en-US"/>
          </a:p>
        </p:txBody>
      </p:sp>
      <p:sp>
        <p:nvSpPr>
          <p:cNvPr id="5" name="Footer Placeholder 4"/>
          <p:cNvSpPr>
            <a:spLocks noGrp="1"/>
          </p:cNvSpPr>
          <p:nvPr>
            <p:ph type="ftr" sz="quarter" idx="11"/>
          </p:nvPr>
        </p:nvSpPr>
        <p:spPr/>
        <p:txBody>
          <a:bodyPr/>
          <a:lstStyle/>
          <a:p>
            <a:r>
              <a:rPr lang="en-US" smtClean="0"/>
              <a:t>T. Leveling</a:t>
            </a: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Next steps</a:t>
            </a:r>
            <a:endParaRPr lang="en-US" dirty="0"/>
          </a:p>
        </p:txBody>
      </p:sp>
      <p:sp>
        <p:nvSpPr>
          <p:cNvPr id="4" name="Content Placeholder 3"/>
          <p:cNvSpPr>
            <a:spLocks noGrp="1"/>
          </p:cNvSpPr>
          <p:nvPr>
            <p:ph idx="1"/>
          </p:nvPr>
        </p:nvSpPr>
        <p:spPr/>
        <p:txBody>
          <a:bodyPr/>
          <a:lstStyle/>
          <a:p>
            <a:r>
              <a:rPr lang="en-US" dirty="0" smtClean="0"/>
              <a:t>Finish charge collection time measurement</a:t>
            </a:r>
          </a:p>
          <a:p>
            <a:pPr lvl="1"/>
            <a:r>
              <a:rPr lang="en-US" dirty="0" smtClean="0"/>
              <a:t>Probably requires max intensity to get a signal</a:t>
            </a:r>
          </a:p>
          <a:p>
            <a:r>
              <a:rPr lang="en-US" dirty="0" smtClean="0"/>
              <a:t>Do high intensity plateaus for 250’ and 338’ TLMs</a:t>
            </a:r>
          </a:p>
          <a:p>
            <a:pPr lvl="1"/>
            <a:r>
              <a:rPr lang="en-US" dirty="0" smtClean="0"/>
              <a:t>Use 6517B for one and blue box for the other</a:t>
            </a:r>
          </a:p>
          <a:p>
            <a:pPr lvl="1"/>
            <a:r>
              <a:rPr lang="en-US" dirty="0" smtClean="0"/>
              <a:t>Then switch</a:t>
            </a:r>
          </a:p>
          <a:p>
            <a:pPr lvl="1"/>
            <a:r>
              <a:rPr lang="en-US" dirty="0" smtClean="0"/>
              <a:t>Look for roll off in blue box response</a:t>
            </a:r>
          </a:p>
        </p:txBody>
      </p:sp>
      <p:sp>
        <p:nvSpPr>
          <p:cNvPr id="2" name="Slide Number Placeholder 1"/>
          <p:cNvSpPr>
            <a:spLocks noGrp="1"/>
          </p:cNvSpPr>
          <p:nvPr>
            <p:ph type="sldNum" sz="quarter" idx="12"/>
          </p:nvPr>
        </p:nvSpPr>
        <p:spPr/>
        <p:txBody>
          <a:bodyPr/>
          <a:lstStyle/>
          <a:p>
            <a:fld id="{707AF437-D799-41E4-ADB2-594B02F26D5F}" type="slidenum">
              <a:rPr lang="en-US" smtClean="0"/>
              <a:pPr/>
              <a:t>56</a:t>
            </a:fld>
            <a:endParaRPr lang="en-US"/>
          </a:p>
        </p:txBody>
      </p:sp>
      <p:sp>
        <p:nvSpPr>
          <p:cNvPr id="5" name="Date Placeholder 4"/>
          <p:cNvSpPr>
            <a:spLocks noGrp="1"/>
          </p:cNvSpPr>
          <p:nvPr>
            <p:ph type="dt" sz="half" idx="10"/>
          </p:nvPr>
        </p:nvSpPr>
        <p:spPr/>
        <p:txBody>
          <a:bodyPr/>
          <a:lstStyle/>
          <a:p>
            <a:fld id="{D3ABB9D1-61CD-48D6-9A19-9AAF735835F4}" type="datetime4">
              <a:rPr lang="en-US" smtClean="0"/>
              <a:pPr/>
              <a:t>August 14, 2012</a:t>
            </a:fld>
            <a:endParaRPr lang="en-US"/>
          </a:p>
        </p:txBody>
      </p:sp>
      <p:sp>
        <p:nvSpPr>
          <p:cNvPr id="6" name="Footer Placeholder 5"/>
          <p:cNvSpPr>
            <a:spLocks noGrp="1"/>
          </p:cNvSpPr>
          <p:nvPr>
            <p:ph type="ftr" sz="quarter" idx="11"/>
          </p:nvPr>
        </p:nvSpPr>
        <p:spPr/>
        <p:txBody>
          <a:bodyPr/>
          <a:lstStyle/>
          <a:p>
            <a:r>
              <a:rPr lang="en-US" smtClean="0"/>
              <a:t>T. Leveling</a:t>
            </a: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dirty="0" smtClean="0"/>
              <a:t>TLM electronics development resources</a:t>
            </a:r>
            <a:endParaRPr lang="en-US" dirty="0" smtClean="0"/>
          </a:p>
        </p:txBody>
      </p:sp>
      <p:sp>
        <p:nvSpPr>
          <p:cNvPr id="3" name="Content Placeholder 2"/>
          <p:cNvSpPr>
            <a:spLocks noGrp="1"/>
          </p:cNvSpPr>
          <p:nvPr>
            <p:ph idx="1"/>
          </p:nvPr>
        </p:nvSpPr>
        <p:spPr>
          <a:xfrm>
            <a:off x="381000" y="1219200"/>
            <a:ext cx="8305800" cy="5029200"/>
          </a:xfrm>
        </p:spPr>
        <p:txBody>
          <a:bodyPr>
            <a:normAutofit fontScale="70000" lnSpcReduction="20000"/>
          </a:bodyPr>
          <a:lstStyle/>
          <a:p>
            <a:r>
              <a:rPr lang="en-US" dirty="0" smtClean="0"/>
              <a:t>Management</a:t>
            </a:r>
          </a:p>
          <a:p>
            <a:pPr lvl="1"/>
            <a:r>
              <a:rPr lang="en-US" dirty="0" smtClean="0"/>
              <a:t>EE?</a:t>
            </a:r>
          </a:p>
          <a:p>
            <a:pPr lvl="1"/>
            <a:r>
              <a:rPr lang="en-US" dirty="0" smtClean="0"/>
              <a:t>ES&amp;H?</a:t>
            </a:r>
          </a:p>
          <a:p>
            <a:r>
              <a:rPr lang="en-US" dirty="0" smtClean="0"/>
              <a:t>M&amp;S</a:t>
            </a:r>
          </a:p>
          <a:p>
            <a:pPr lvl="1"/>
            <a:r>
              <a:rPr lang="en-US" dirty="0" smtClean="0"/>
              <a:t>Probably need a budget for this</a:t>
            </a:r>
          </a:p>
          <a:p>
            <a:pPr lvl="2"/>
            <a:r>
              <a:rPr lang="en-US" dirty="0" smtClean="0"/>
              <a:t>First, need an estimate?</a:t>
            </a:r>
          </a:p>
          <a:p>
            <a:pPr lvl="2"/>
            <a:r>
              <a:rPr lang="en-US" dirty="0" smtClean="0"/>
              <a:t>Funded by users?</a:t>
            </a:r>
          </a:p>
          <a:p>
            <a:pPr lvl="3"/>
            <a:r>
              <a:rPr lang="en-US" dirty="0" smtClean="0"/>
              <a:t>ES&amp;H</a:t>
            </a:r>
          </a:p>
          <a:p>
            <a:pPr lvl="3"/>
            <a:r>
              <a:rPr lang="en-US" dirty="0" smtClean="0"/>
              <a:t>Mu2e</a:t>
            </a:r>
          </a:p>
          <a:p>
            <a:pPr lvl="3"/>
            <a:r>
              <a:rPr lang="en-US" dirty="0" smtClean="0"/>
              <a:t>Pixie</a:t>
            </a:r>
          </a:p>
          <a:p>
            <a:pPr lvl="3"/>
            <a:r>
              <a:rPr lang="en-US" dirty="0" smtClean="0"/>
              <a:t>Others</a:t>
            </a:r>
          </a:p>
          <a:p>
            <a:r>
              <a:rPr lang="en-US" dirty="0" smtClean="0"/>
              <a:t>Resources</a:t>
            </a:r>
          </a:p>
          <a:p>
            <a:pPr lvl="1"/>
            <a:r>
              <a:rPr lang="en-US" dirty="0" smtClean="0"/>
              <a:t>ES&amp;H files</a:t>
            </a:r>
          </a:p>
          <a:p>
            <a:r>
              <a:rPr lang="en-US" dirty="0" smtClean="0"/>
              <a:t>Labor</a:t>
            </a:r>
          </a:p>
          <a:p>
            <a:pPr lvl="1"/>
            <a:r>
              <a:rPr lang="en-US" dirty="0" smtClean="0"/>
              <a:t>Marv</a:t>
            </a:r>
          </a:p>
          <a:p>
            <a:pPr lvl="1"/>
            <a:r>
              <a:rPr lang="en-US" dirty="0" smtClean="0"/>
              <a:t>Others?</a:t>
            </a:r>
          </a:p>
          <a:p>
            <a:pPr lvl="1"/>
            <a:endParaRPr lang="en-US" dirty="0"/>
          </a:p>
        </p:txBody>
      </p:sp>
      <p:sp>
        <p:nvSpPr>
          <p:cNvPr id="4" name="Slide Number Placeholder 3"/>
          <p:cNvSpPr>
            <a:spLocks noGrp="1"/>
          </p:cNvSpPr>
          <p:nvPr>
            <p:ph type="sldNum" sz="quarter" idx="12"/>
          </p:nvPr>
        </p:nvSpPr>
        <p:spPr/>
        <p:txBody>
          <a:bodyPr/>
          <a:lstStyle/>
          <a:p>
            <a:fld id="{707AF437-D799-41E4-ADB2-594B02F26D5F}" type="slidenum">
              <a:rPr lang="en-US" smtClean="0"/>
              <a:pPr/>
              <a:t>57</a:t>
            </a:fld>
            <a:endParaRPr lang="en-US"/>
          </a:p>
        </p:txBody>
      </p:sp>
      <p:sp>
        <p:nvSpPr>
          <p:cNvPr id="5" name="Date Placeholder 4"/>
          <p:cNvSpPr>
            <a:spLocks noGrp="1"/>
          </p:cNvSpPr>
          <p:nvPr>
            <p:ph type="dt" sz="half" idx="10"/>
          </p:nvPr>
        </p:nvSpPr>
        <p:spPr/>
        <p:txBody>
          <a:bodyPr/>
          <a:lstStyle/>
          <a:p>
            <a:fld id="{FCBDAEE5-AE0C-4F64-A60A-C2A92E2D73A9}" type="datetime4">
              <a:rPr lang="en-US" smtClean="0"/>
              <a:pPr/>
              <a:t>August 14, 2012</a:t>
            </a:fld>
            <a:endParaRPr lang="en-US"/>
          </a:p>
        </p:txBody>
      </p:sp>
      <p:sp>
        <p:nvSpPr>
          <p:cNvPr id="6" name="Footer Placeholder 5"/>
          <p:cNvSpPr>
            <a:spLocks noGrp="1"/>
          </p:cNvSpPr>
          <p:nvPr>
            <p:ph type="ftr" sz="quarter" idx="11"/>
          </p:nvPr>
        </p:nvSpPr>
        <p:spPr/>
        <p:txBody>
          <a:bodyPr/>
          <a:lstStyle/>
          <a:p>
            <a:r>
              <a:rPr lang="en-US" smtClean="0"/>
              <a:t>T. Leveling</a:t>
            </a: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Since the last meeting</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371601"/>
            <a:ext cx="5407051" cy="4038600"/>
          </a:xfrm>
          <a:prstGeom prst="rect">
            <a:avLst/>
          </a:prstGeom>
          <a:noFill/>
          <a:ln w="9525">
            <a:noFill/>
            <a:miter lim="800000"/>
            <a:headEnd/>
            <a:tailEnd/>
          </a:ln>
        </p:spPr>
      </p:pic>
      <p:sp>
        <p:nvSpPr>
          <p:cNvPr id="5" name="TextBox 4"/>
          <p:cNvSpPr txBox="1"/>
          <p:nvPr/>
        </p:nvSpPr>
        <p:spPr>
          <a:xfrm>
            <a:off x="6019800" y="1752600"/>
            <a:ext cx="2979534" cy="1754326"/>
          </a:xfrm>
          <a:prstGeom prst="rect">
            <a:avLst/>
          </a:prstGeom>
          <a:noFill/>
        </p:spPr>
        <p:txBody>
          <a:bodyPr wrap="none" rtlCol="0">
            <a:spAutoFit/>
          </a:bodyPr>
          <a:lstStyle/>
          <a:p>
            <a:r>
              <a:rPr lang="en-US" dirty="0" smtClean="0"/>
              <a:t>Current BLM chassis contains:</a:t>
            </a:r>
          </a:p>
          <a:p>
            <a:r>
              <a:rPr lang="en-US" dirty="0" smtClean="0"/>
              <a:t>6 decade log rate cards</a:t>
            </a:r>
          </a:p>
          <a:p>
            <a:r>
              <a:rPr lang="en-US" dirty="0" smtClean="0">
                <a:solidFill>
                  <a:schemeClr val="bg1">
                    <a:lumMod val="65000"/>
                  </a:schemeClr>
                </a:solidFill>
              </a:rPr>
              <a:t>0.014 RADS</a:t>
            </a:r>
          </a:p>
          <a:p>
            <a:r>
              <a:rPr lang="en-US" dirty="0" smtClean="0"/>
              <a:t>0.14 RADS</a:t>
            </a:r>
          </a:p>
          <a:p>
            <a:r>
              <a:rPr lang="en-US" dirty="0" smtClean="0"/>
              <a:t>1.4 RADS</a:t>
            </a:r>
          </a:p>
          <a:p>
            <a:r>
              <a:rPr lang="en-US" dirty="0" smtClean="0"/>
              <a:t>14 RADS</a:t>
            </a:r>
            <a:endParaRPr lang="en-US" dirty="0"/>
          </a:p>
        </p:txBody>
      </p:sp>
      <p:sp>
        <p:nvSpPr>
          <p:cNvPr id="9" name="Slide Number Placeholder 8"/>
          <p:cNvSpPr>
            <a:spLocks noGrp="1"/>
          </p:cNvSpPr>
          <p:nvPr>
            <p:ph type="sldNum" sz="quarter" idx="12"/>
          </p:nvPr>
        </p:nvSpPr>
        <p:spPr/>
        <p:txBody>
          <a:bodyPr/>
          <a:lstStyle/>
          <a:p>
            <a:fld id="{707AF437-D799-41E4-ADB2-594B02F26D5F}" type="slidenum">
              <a:rPr lang="en-US" smtClean="0"/>
              <a:pPr/>
              <a:t>58</a:t>
            </a:fld>
            <a:endParaRPr lang="en-US"/>
          </a:p>
        </p:txBody>
      </p:sp>
      <p:sp>
        <p:nvSpPr>
          <p:cNvPr id="6" name="Date Placeholder 5"/>
          <p:cNvSpPr>
            <a:spLocks noGrp="1"/>
          </p:cNvSpPr>
          <p:nvPr>
            <p:ph type="dt" sz="half" idx="10"/>
          </p:nvPr>
        </p:nvSpPr>
        <p:spPr/>
        <p:txBody>
          <a:bodyPr/>
          <a:lstStyle/>
          <a:p>
            <a:fld id="{4750621A-0103-4BB0-A413-3005C79E0CF3}" type="datetime4">
              <a:rPr lang="en-US" smtClean="0"/>
              <a:pPr/>
              <a:t>August 14, 2012</a:t>
            </a:fld>
            <a:endParaRPr lang="en-US"/>
          </a:p>
        </p:txBody>
      </p:sp>
      <p:sp>
        <p:nvSpPr>
          <p:cNvPr id="7" name="Footer Placeholder 6"/>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pictures</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04800" y="1524000"/>
            <a:ext cx="6034617" cy="4525963"/>
          </a:xfrm>
          <a:prstGeom prst="rect">
            <a:avLst/>
          </a:prstGeom>
          <a:noFill/>
          <a:ln w="9525">
            <a:noFill/>
            <a:miter lim="800000"/>
            <a:headEnd/>
            <a:tailEnd/>
          </a:ln>
        </p:spPr>
      </p:pic>
      <p:sp>
        <p:nvSpPr>
          <p:cNvPr id="5" name="TextBox 4"/>
          <p:cNvSpPr txBox="1"/>
          <p:nvPr/>
        </p:nvSpPr>
        <p:spPr>
          <a:xfrm>
            <a:off x="6248400" y="2819400"/>
            <a:ext cx="1880771" cy="369332"/>
          </a:xfrm>
          <a:prstGeom prst="rect">
            <a:avLst/>
          </a:prstGeom>
          <a:noFill/>
        </p:spPr>
        <p:txBody>
          <a:bodyPr wrap="none" rtlCol="0">
            <a:spAutoFit/>
          </a:bodyPr>
          <a:lstStyle/>
          <a:p>
            <a:r>
              <a:rPr lang="en-US" dirty="0" smtClean="0"/>
              <a:t>125 foot response</a:t>
            </a:r>
            <a:endParaRPr lang="en-US" dirty="0"/>
          </a:p>
        </p:txBody>
      </p:sp>
      <p:sp>
        <p:nvSpPr>
          <p:cNvPr id="6" name="TextBox 5"/>
          <p:cNvSpPr txBox="1"/>
          <p:nvPr/>
        </p:nvSpPr>
        <p:spPr>
          <a:xfrm>
            <a:off x="6248400" y="3505200"/>
            <a:ext cx="1524000" cy="369332"/>
          </a:xfrm>
          <a:prstGeom prst="rect">
            <a:avLst/>
          </a:prstGeom>
          <a:noFill/>
        </p:spPr>
        <p:txBody>
          <a:bodyPr wrap="square" rtlCol="0">
            <a:spAutoFit/>
          </a:bodyPr>
          <a:lstStyle/>
          <a:p>
            <a:r>
              <a:rPr lang="en-US" dirty="0" smtClean="0"/>
              <a:t>250 response</a:t>
            </a:r>
            <a:endParaRPr lang="en-US" dirty="0"/>
          </a:p>
        </p:txBody>
      </p:sp>
      <p:sp>
        <p:nvSpPr>
          <p:cNvPr id="7" name="TextBox 6"/>
          <p:cNvSpPr txBox="1"/>
          <p:nvPr/>
        </p:nvSpPr>
        <p:spPr>
          <a:xfrm>
            <a:off x="5867400" y="4724400"/>
            <a:ext cx="2834366" cy="646331"/>
          </a:xfrm>
          <a:prstGeom prst="rect">
            <a:avLst/>
          </a:prstGeom>
          <a:noFill/>
        </p:spPr>
        <p:txBody>
          <a:bodyPr wrap="none" rtlCol="0">
            <a:spAutoFit/>
          </a:bodyPr>
          <a:lstStyle/>
          <a:p>
            <a:r>
              <a:rPr lang="en-US" dirty="0" smtClean="0"/>
              <a:t>50 Booster bunches</a:t>
            </a:r>
          </a:p>
          <a:p>
            <a:r>
              <a:rPr lang="en-US" dirty="0" smtClean="0"/>
              <a:t>Partial scraping loss on </a:t>
            </a:r>
            <a:r>
              <a:rPr lang="en-US" dirty="0" err="1" smtClean="0"/>
              <a:t>elam</a:t>
            </a:r>
            <a:endParaRPr lang="en-US" dirty="0"/>
          </a:p>
        </p:txBody>
      </p:sp>
      <p:sp>
        <p:nvSpPr>
          <p:cNvPr id="11" name="Slide Number Placeholder 10"/>
          <p:cNvSpPr>
            <a:spLocks noGrp="1"/>
          </p:cNvSpPr>
          <p:nvPr>
            <p:ph type="sldNum" sz="quarter" idx="12"/>
          </p:nvPr>
        </p:nvSpPr>
        <p:spPr/>
        <p:txBody>
          <a:bodyPr/>
          <a:lstStyle/>
          <a:p>
            <a:fld id="{707AF437-D799-41E4-ADB2-594B02F26D5F}" type="slidenum">
              <a:rPr lang="en-US" smtClean="0"/>
              <a:pPr/>
              <a:t>59</a:t>
            </a:fld>
            <a:endParaRPr lang="en-US"/>
          </a:p>
        </p:txBody>
      </p:sp>
      <p:sp>
        <p:nvSpPr>
          <p:cNvPr id="8" name="Date Placeholder 7"/>
          <p:cNvSpPr>
            <a:spLocks noGrp="1"/>
          </p:cNvSpPr>
          <p:nvPr>
            <p:ph type="dt" sz="half" idx="10"/>
          </p:nvPr>
        </p:nvSpPr>
        <p:spPr/>
        <p:txBody>
          <a:bodyPr/>
          <a:lstStyle/>
          <a:p>
            <a:fld id="{8ACBD6DA-AB9F-4144-8AD7-ECB299EA854A}" type="datetime4">
              <a:rPr lang="en-US" smtClean="0"/>
              <a:pPr/>
              <a:t>August 14, 2012</a:t>
            </a:fld>
            <a:endParaRPr lang="en-US"/>
          </a:p>
        </p:txBody>
      </p:sp>
      <p:sp>
        <p:nvSpPr>
          <p:cNvPr id="9" name="Footer Placeholder 8"/>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85800" y="1752600"/>
            <a:ext cx="7772400" cy="1500187"/>
          </a:xfrm>
        </p:spPr>
        <p:txBody>
          <a:bodyPr>
            <a:normAutofit/>
          </a:bodyPr>
          <a:lstStyle/>
          <a:p>
            <a:r>
              <a:rPr lang="en-US" sz="3600" dirty="0" smtClean="0">
                <a:solidFill>
                  <a:schemeClr val="accent1">
                    <a:lumMod val="75000"/>
                  </a:schemeClr>
                </a:solidFill>
              </a:rPr>
              <a:t>Work completed since </a:t>
            </a:r>
            <a:r>
              <a:rPr lang="en-US" sz="3600" dirty="0" smtClean="0">
                <a:solidFill>
                  <a:schemeClr val="accent1">
                    <a:lumMod val="75000"/>
                  </a:schemeClr>
                </a:solidFill>
              </a:rPr>
              <a:t>July </a:t>
            </a:r>
            <a:r>
              <a:rPr lang="en-US" sz="3600" dirty="0" smtClean="0">
                <a:solidFill>
                  <a:schemeClr val="accent1">
                    <a:lumMod val="75000"/>
                  </a:schemeClr>
                </a:solidFill>
              </a:rPr>
              <a:t>meeting</a:t>
            </a:r>
            <a:endParaRPr lang="en-US" sz="3600"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707AF437-D799-41E4-ADB2-594B02F26D5F}" type="slidenum">
              <a:rPr lang="en-US" smtClean="0"/>
              <a:pPr/>
              <a:t>6</a:t>
            </a:fld>
            <a:endParaRPr lang="en-US"/>
          </a:p>
        </p:txBody>
      </p:sp>
      <p:sp>
        <p:nvSpPr>
          <p:cNvPr id="7" name="Date Placeholder 6"/>
          <p:cNvSpPr>
            <a:spLocks noGrp="1"/>
          </p:cNvSpPr>
          <p:nvPr>
            <p:ph type="dt" sz="half" idx="10"/>
          </p:nvPr>
        </p:nvSpPr>
        <p:spPr/>
        <p:txBody>
          <a:bodyPr/>
          <a:lstStyle/>
          <a:p>
            <a:fld id="{758BC498-246B-4857-B7AD-6C2D8BE0C857}" type="datetime4">
              <a:rPr lang="en-US" smtClean="0"/>
              <a:pPr/>
              <a:t>August 14, 2012</a:t>
            </a:fld>
            <a:endParaRPr lang="en-US"/>
          </a:p>
        </p:txBody>
      </p:sp>
      <p:sp>
        <p:nvSpPr>
          <p:cNvPr id="8" name="Footer Placeholder 7"/>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0.14 RAD cards saturate</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52400" y="1447800"/>
            <a:ext cx="4419600" cy="3669484"/>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744450" y="1447800"/>
            <a:ext cx="4399550" cy="3652837"/>
          </a:xfrm>
          <a:prstGeom prst="rect">
            <a:avLst/>
          </a:prstGeom>
          <a:noFill/>
          <a:ln w="9525">
            <a:noFill/>
            <a:miter lim="800000"/>
            <a:headEnd/>
            <a:tailEnd/>
          </a:ln>
        </p:spPr>
      </p:pic>
      <p:sp>
        <p:nvSpPr>
          <p:cNvPr id="5" name="TextBox 4"/>
          <p:cNvSpPr txBox="1"/>
          <p:nvPr/>
        </p:nvSpPr>
        <p:spPr>
          <a:xfrm>
            <a:off x="685800" y="5562600"/>
            <a:ext cx="4495800" cy="923330"/>
          </a:xfrm>
          <a:prstGeom prst="rect">
            <a:avLst/>
          </a:prstGeom>
          <a:noFill/>
        </p:spPr>
        <p:txBody>
          <a:bodyPr wrap="square" rtlCol="0">
            <a:spAutoFit/>
          </a:bodyPr>
          <a:lstStyle/>
          <a:p>
            <a:r>
              <a:rPr lang="en-US" dirty="0" smtClean="0"/>
              <a:t>Partial scraping loss on ELAM</a:t>
            </a:r>
          </a:p>
          <a:p>
            <a:r>
              <a:rPr lang="en-US" dirty="0" smtClean="0"/>
              <a:t>50 Booster bunches </a:t>
            </a:r>
          </a:p>
          <a:p>
            <a:r>
              <a:rPr lang="en-US" dirty="0" smtClean="0"/>
              <a:t>D:HT906A + 10A</a:t>
            </a:r>
            <a:endParaRPr lang="en-US" dirty="0"/>
          </a:p>
        </p:txBody>
      </p:sp>
      <p:sp>
        <p:nvSpPr>
          <p:cNvPr id="9" name="Slide Number Placeholder 8"/>
          <p:cNvSpPr>
            <a:spLocks noGrp="1"/>
          </p:cNvSpPr>
          <p:nvPr>
            <p:ph type="sldNum" sz="quarter" idx="12"/>
          </p:nvPr>
        </p:nvSpPr>
        <p:spPr/>
        <p:txBody>
          <a:bodyPr/>
          <a:lstStyle/>
          <a:p>
            <a:fld id="{707AF437-D799-41E4-ADB2-594B02F26D5F}" type="slidenum">
              <a:rPr lang="en-US" smtClean="0"/>
              <a:pPr/>
              <a:t>60</a:t>
            </a:fld>
            <a:endParaRPr lang="en-US"/>
          </a:p>
        </p:txBody>
      </p:sp>
      <p:sp>
        <p:nvSpPr>
          <p:cNvPr id="7" name="Date Placeholder 6"/>
          <p:cNvSpPr>
            <a:spLocks noGrp="1"/>
          </p:cNvSpPr>
          <p:nvPr>
            <p:ph type="dt" sz="half" idx="10"/>
          </p:nvPr>
        </p:nvSpPr>
        <p:spPr/>
        <p:txBody>
          <a:bodyPr/>
          <a:lstStyle/>
          <a:p>
            <a:fld id="{0DA2633B-3941-4622-A332-4189C7469AF3}" type="datetime4">
              <a:rPr lang="en-US" smtClean="0"/>
              <a:pPr/>
              <a:t>August 14, 2012</a:t>
            </a:fld>
            <a:endParaRPr lang="en-US"/>
          </a:p>
        </p:txBody>
      </p:sp>
      <p:sp>
        <p:nvSpPr>
          <p:cNvPr id="8" name="Footer Placeholder 7"/>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Repeated 2000 Pbar SA measurement</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524000" y="1219200"/>
            <a:ext cx="6205493" cy="4525963"/>
          </a:xfrm>
          <a:prstGeom prst="rect">
            <a:avLst/>
          </a:prstGeom>
          <a:noFill/>
          <a:ln w="9525">
            <a:noFill/>
            <a:miter lim="800000"/>
            <a:headEnd/>
            <a:tailEnd/>
          </a:ln>
        </p:spPr>
      </p:pic>
      <p:sp>
        <p:nvSpPr>
          <p:cNvPr id="4" name="TextBox 3"/>
          <p:cNvSpPr txBox="1"/>
          <p:nvPr/>
        </p:nvSpPr>
        <p:spPr>
          <a:xfrm>
            <a:off x="304800" y="5791200"/>
            <a:ext cx="7396897" cy="923330"/>
          </a:xfrm>
          <a:prstGeom prst="rect">
            <a:avLst/>
          </a:prstGeom>
          <a:noFill/>
        </p:spPr>
        <p:txBody>
          <a:bodyPr wrap="none" rtlCol="0">
            <a:spAutoFit/>
          </a:bodyPr>
          <a:lstStyle/>
          <a:p>
            <a:r>
              <a:rPr lang="en-US" dirty="0" smtClean="0"/>
              <a:t>Counts per </a:t>
            </a:r>
            <a:r>
              <a:rPr lang="en-US" dirty="0" err="1" smtClean="0"/>
              <a:t>mA</a:t>
            </a:r>
            <a:r>
              <a:rPr lang="en-US" dirty="0" smtClean="0"/>
              <a:t> lost</a:t>
            </a:r>
          </a:p>
          <a:p>
            <a:r>
              <a:rPr lang="en-US" dirty="0" smtClean="0"/>
              <a:t>Expected these  curves to be consistent</a:t>
            </a:r>
          </a:p>
          <a:p>
            <a:r>
              <a:rPr lang="en-US" dirty="0" smtClean="0"/>
              <a:t>Demonstrates that scraping loss is unreliable technique to establish response</a:t>
            </a:r>
            <a:endParaRPr lang="en-US" dirty="0"/>
          </a:p>
        </p:txBody>
      </p:sp>
      <p:sp>
        <p:nvSpPr>
          <p:cNvPr id="8" name="Slide Number Placeholder 7"/>
          <p:cNvSpPr>
            <a:spLocks noGrp="1"/>
          </p:cNvSpPr>
          <p:nvPr>
            <p:ph type="sldNum" sz="quarter" idx="12"/>
          </p:nvPr>
        </p:nvSpPr>
        <p:spPr/>
        <p:txBody>
          <a:bodyPr/>
          <a:lstStyle/>
          <a:p>
            <a:fld id="{707AF437-D799-41E4-ADB2-594B02F26D5F}" type="slidenum">
              <a:rPr lang="en-US" smtClean="0"/>
              <a:pPr/>
              <a:t>61</a:t>
            </a:fld>
            <a:endParaRPr lang="en-US"/>
          </a:p>
        </p:txBody>
      </p:sp>
      <p:sp>
        <p:nvSpPr>
          <p:cNvPr id="6" name="Date Placeholder 5"/>
          <p:cNvSpPr>
            <a:spLocks noGrp="1"/>
          </p:cNvSpPr>
          <p:nvPr>
            <p:ph type="dt" sz="half" idx="10"/>
          </p:nvPr>
        </p:nvSpPr>
        <p:spPr/>
        <p:txBody>
          <a:bodyPr/>
          <a:lstStyle/>
          <a:p>
            <a:fld id="{BD2ADF7D-CAEA-4F27-BD1B-1CCEEB0C4238}" type="datetime4">
              <a:rPr lang="en-US" smtClean="0"/>
              <a:pPr/>
              <a:t>August 14, 2012</a:t>
            </a:fld>
            <a:endParaRPr lang="en-US"/>
          </a:p>
        </p:txBody>
      </p:sp>
      <p:sp>
        <p:nvSpPr>
          <p:cNvPr id="7" name="Footer Placeholder 6"/>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Single resets do not clear BLM cards in all cases</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152400" y="1600200"/>
            <a:ext cx="4267200" cy="3542950"/>
          </a:xfrm>
          <a:prstGeom prst="rect">
            <a:avLst/>
          </a:prstGeom>
          <a:noFill/>
          <a:ln w="9525">
            <a:noFill/>
            <a:miter lim="800000"/>
            <a:headEnd/>
            <a:tailEnd/>
          </a:ln>
        </p:spPr>
      </p:pic>
      <p:pic>
        <p:nvPicPr>
          <p:cNvPr id="5123" name="Picture 3"/>
          <p:cNvPicPr>
            <a:picLocks noGrp="1" noChangeAspect="1" noChangeArrowheads="1"/>
          </p:cNvPicPr>
          <p:nvPr>
            <p:ph idx="1"/>
          </p:nvPr>
        </p:nvPicPr>
        <p:blipFill>
          <a:blip r:embed="rId3" cstate="print"/>
          <a:srcRect/>
          <a:stretch>
            <a:fillRect/>
          </a:stretch>
        </p:blipFill>
        <p:spPr bwMode="auto">
          <a:xfrm>
            <a:off x="4572000" y="1600200"/>
            <a:ext cx="4258062" cy="353536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707AF437-D799-41E4-ADB2-594B02F26D5F}" type="slidenum">
              <a:rPr lang="en-US" smtClean="0"/>
              <a:pPr/>
              <a:t>62</a:t>
            </a:fld>
            <a:endParaRPr lang="en-US"/>
          </a:p>
        </p:txBody>
      </p:sp>
      <p:sp>
        <p:nvSpPr>
          <p:cNvPr id="6" name="Date Placeholder 5"/>
          <p:cNvSpPr>
            <a:spLocks noGrp="1"/>
          </p:cNvSpPr>
          <p:nvPr>
            <p:ph type="dt" sz="half" idx="10"/>
          </p:nvPr>
        </p:nvSpPr>
        <p:spPr/>
        <p:txBody>
          <a:bodyPr/>
          <a:lstStyle/>
          <a:p>
            <a:fld id="{A5080464-38B9-4C28-A4C8-E4A5EB7ED0E0}" type="datetime4">
              <a:rPr lang="en-US" smtClean="0"/>
              <a:pPr/>
              <a:t>August 14, 2012</a:t>
            </a:fld>
            <a:endParaRPr lang="en-US"/>
          </a:p>
        </p:txBody>
      </p:sp>
      <p:sp>
        <p:nvSpPr>
          <p:cNvPr id="7" name="Footer Placeholder 6"/>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 on 00 event and 93 event</a:t>
            </a:r>
            <a:endParaRPr lang="en-US" dirty="0"/>
          </a:p>
        </p:txBody>
      </p:sp>
      <p:pic>
        <p:nvPicPr>
          <p:cNvPr id="6148" name="Picture 4"/>
          <p:cNvPicPr>
            <a:picLocks noChangeAspect="1" noChangeArrowheads="1"/>
          </p:cNvPicPr>
          <p:nvPr/>
        </p:nvPicPr>
        <p:blipFill>
          <a:blip r:embed="rId2" cstate="print"/>
          <a:srcRect/>
          <a:stretch>
            <a:fillRect/>
          </a:stretch>
        </p:blipFill>
        <p:spPr bwMode="auto">
          <a:xfrm>
            <a:off x="4572000" y="1447800"/>
            <a:ext cx="4455121" cy="3698977"/>
          </a:xfrm>
          <a:prstGeom prst="rect">
            <a:avLst/>
          </a:prstGeom>
          <a:noFill/>
          <a:ln w="9525">
            <a:noFill/>
            <a:miter lim="800000"/>
            <a:headEnd/>
            <a:tailEnd/>
          </a:ln>
        </p:spPr>
      </p:pic>
      <p:pic>
        <p:nvPicPr>
          <p:cNvPr id="6149" name="Picture 5"/>
          <p:cNvPicPr>
            <a:picLocks noChangeAspect="1" noChangeArrowheads="1"/>
          </p:cNvPicPr>
          <p:nvPr/>
        </p:nvPicPr>
        <p:blipFill>
          <a:blip r:embed="rId3" cstate="print"/>
          <a:srcRect/>
          <a:stretch>
            <a:fillRect/>
          </a:stretch>
        </p:blipFill>
        <p:spPr bwMode="auto">
          <a:xfrm>
            <a:off x="0" y="1447800"/>
            <a:ext cx="4497063" cy="3733800"/>
          </a:xfrm>
          <a:prstGeom prst="rect">
            <a:avLst/>
          </a:prstGeom>
          <a:noFill/>
          <a:ln w="9525">
            <a:noFill/>
            <a:miter lim="800000"/>
            <a:headEnd/>
            <a:tailEnd/>
          </a:ln>
        </p:spPr>
      </p:pic>
      <p:sp>
        <p:nvSpPr>
          <p:cNvPr id="6" name="TextBox 5"/>
          <p:cNvSpPr txBox="1"/>
          <p:nvPr/>
        </p:nvSpPr>
        <p:spPr>
          <a:xfrm>
            <a:off x="685800" y="5638800"/>
            <a:ext cx="6036781" cy="646331"/>
          </a:xfrm>
          <a:prstGeom prst="rect">
            <a:avLst/>
          </a:prstGeom>
          <a:noFill/>
        </p:spPr>
        <p:txBody>
          <a:bodyPr wrap="none" rtlCol="0">
            <a:spAutoFit/>
          </a:bodyPr>
          <a:lstStyle/>
          <a:p>
            <a:r>
              <a:rPr lang="en-US" dirty="0" smtClean="0"/>
              <a:t>Used reset at beginning of transfer timeline to clear integrator</a:t>
            </a:r>
          </a:p>
          <a:p>
            <a:endParaRPr lang="en-US" dirty="0"/>
          </a:p>
        </p:txBody>
      </p:sp>
      <p:sp>
        <p:nvSpPr>
          <p:cNvPr id="11" name="Slide Number Placeholder 10"/>
          <p:cNvSpPr>
            <a:spLocks noGrp="1"/>
          </p:cNvSpPr>
          <p:nvPr>
            <p:ph type="sldNum" sz="quarter" idx="12"/>
          </p:nvPr>
        </p:nvSpPr>
        <p:spPr/>
        <p:txBody>
          <a:bodyPr/>
          <a:lstStyle/>
          <a:p>
            <a:fld id="{707AF437-D799-41E4-ADB2-594B02F26D5F}" type="slidenum">
              <a:rPr lang="en-US" smtClean="0"/>
              <a:pPr/>
              <a:t>63</a:t>
            </a:fld>
            <a:endParaRPr lang="en-US"/>
          </a:p>
        </p:txBody>
      </p:sp>
      <p:sp>
        <p:nvSpPr>
          <p:cNvPr id="7" name="Date Placeholder 6"/>
          <p:cNvSpPr>
            <a:spLocks noGrp="1"/>
          </p:cNvSpPr>
          <p:nvPr>
            <p:ph type="dt" sz="half" idx="10"/>
          </p:nvPr>
        </p:nvSpPr>
        <p:spPr/>
        <p:txBody>
          <a:bodyPr/>
          <a:lstStyle/>
          <a:p>
            <a:fld id="{7A84D2EB-6BDD-465B-9A5B-97F15E912BE4}" type="datetime4">
              <a:rPr lang="en-US" smtClean="0"/>
              <a:pPr/>
              <a:t>August 14, 2012</a:t>
            </a:fld>
            <a:endParaRPr lang="en-US"/>
          </a:p>
        </p:txBody>
      </p:sp>
      <p:sp>
        <p:nvSpPr>
          <p:cNvPr id="8" name="Footer Placeholder 7"/>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TLMs samples on 93 reverse proton </a:t>
            </a:r>
            <a:r>
              <a:rPr lang="en-US" dirty="0" err="1" smtClean="0"/>
              <a:t>tuneup</a:t>
            </a:r>
            <a:r>
              <a:rPr lang="en-US" dirty="0" smtClean="0"/>
              <a:t> event</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381000" y="1600200"/>
            <a:ext cx="5451160" cy="4525963"/>
          </a:xfrm>
          <a:prstGeom prst="rect">
            <a:avLst/>
          </a:prstGeom>
          <a:noFill/>
          <a:ln w="9525">
            <a:noFill/>
            <a:miter lim="800000"/>
            <a:headEnd/>
            <a:tailEnd/>
          </a:ln>
        </p:spPr>
      </p:pic>
      <p:sp>
        <p:nvSpPr>
          <p:cNvPr id="4" name="TextBox 3"/>
          <p:cNvSpPr txBox="1"/>
          <p:nvPr/>
        </p:nvSpPr>
        <p:spPr>
          <a:xfrm>
            <a:off x="5943600" y="1981200"/>
            <a:ext cx="2819400" cy="1477328"/>
          </a:xfrm>
          <a:prstGeom prst="rect">
            <a:avLst/>
          </a:prstGeom>
          <a:noFill/>
        </p:spPr>
        <p:txBody>
          <a:bodyPr wrap="square" rtlCol="0">
            <a:spAutoFit/>
          </a:bodyPr>
          <a:lstStyle/>
          <a:p>
            <a:r>
              <a:rPr lang="en-US" dirty="0" smtClean="0"/>
              <a:t>Transfers over 24 h period</a:t>
            </a:r>
          </a:p>
          <a:p>
            <a:endParaRPr lang="en-US" dirty="0" smtClean="0"/>
          </a:p>
          <a:p>
            <a:r>
              <a:rPr lang="en-US" dirty="0" smtClean="0"/>
              <a:t>TLM response coincident with chipmunk response outside of shielding</a:t>
            </a:r>
            <a:endParaRPr lang="en-US" dirty="0"/>
          </a:p>
        </p:txBody>
      </p:sp>
      <p:sp>
        <p:nvSpPr>
          <p:cNvPr id="8" name="Slide Number Placeholder 7"/>
          <p:cNvSpPr>
            <a:spLocks noGrp="1"/>
          </p:cNvSpPr>
          <p:nvPr>
            <p:ph type="sldNum" sz="quarter" idx="12"/>
          </p:nvPr>
        </p:nvSpPr>
        <p:spPr/>
        <p:txBody>
          <a:bodyPr/>
          <a:lstStyle/>
          <a:p>
            <a:fld id="{707AF437-D799-41E4-ADB2-594B02F26D5F}" type="slidenum">
              <a:rPr lang="en-US" smtClean="0"/>
              <a:pPr/>
              <a:t>64</a:t>
            </a:fld>
            <a:endParaRPr lang="en-US"/>
          </a:p>
        </p:txBody>
      </p:sp>
      <p:sp>
        <p:nvSpPr>
          <p:cNvPr id="6" name="Date Placeholder 5"/>
          <p:cNvSpPr>
            <a:spLocks noGrp="1"/>
          </p:cNvSpPr>
          <p:nvPr>
            <p:ph type="dt" sz="half" idx="10"/>
          </p:nvPr>
        </p:nvSpPr>
        <p:spPr/>
        <p:txBody>
          <a:bodyPr/>
          <a:lstStyle/>
          <a:p>
            <a:fld id="{093DE899-E801-4629-AE86-23EB07D22524}" type="datetime4">
              <a:rPr lang="en-US" smtClean="0"/>
              <a:pPr/>
              <a:t>August 14, 2012</a:t>
            </a:fld>
            <a:endParaRPr lang="en-US"/>
          </a:p>
        </p:txBody>
      </p:sp>
      <p:sp>
        <p:nvSpPr>
          <p:cNvPr id="7" name="Footer Placeholder 6"/>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negative currents occur</a:t>
            </a:r>
            <a:endParaRPr 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2057400" y="1178602"/>
            <a:ext cx="6840380" cy="5679398"/>
          </a:xfrm>
          <a:prstGeom prst="rect">
            <a:avLst/>
          </a:prstGeom>
          <a:noFill/>
          <a:ln w="9525">
            <a:noFill/>
            <a:miter lim="800000"/>
            <a:headEnd/>
            <a:tailEnd/>
          </a:ln>
        </p:spPr>
      </p:pic>
      <p:sp>
        <p:nvSpPr>
          <p:cNvPr id="5" name="TextBox 4"/>
          <p:cNvSpPr txBox="1"/>
          <p:nvPr/>
        </p:nvSpPr>
        <p:spPr>
          <a:xfrm>
            <a:off x="152400" y="2133600"/>
            <a:ext cx="1739130" cy="646331"/>
          </a:xfrm>
          <a:prstGeom prst="rect">
            <a:avLst/>
          </a:prstGeom>
          <a:noFill/>
        </p:spPr>
        <p:txBody>
          <a:bodyPr wrap="none" rtlCol="0">
            <a:spAutoFit/>
          </a:bodyPr>
          <a:lstStyle/>
          <a:p>
            <a:pPr algn="ctr"/>
            <a:r>
              <a:rPr lang="en-US" dirty="0" smtClean="0"/>
              <a:t>e.g. when</a:t>
            </a:r>
          </a:p>
          <a:p>
            <a:pPr algn="ctr"/>
            <a:r>
              <a:rPr lang="en-US" dirty="0" smtClean="0"/>
              <a:t>beam goes away</a:t>
            </a:r>
            <a:endParaRPr lang="en-US" dirty="0"/>
          </a:p>
        </p:txBody>
      </p:sp>
      <p:sp>
        <p:nvSpPr>
          <p:cNvPr id="6" name="TextBox 5"/>
          <p:cNvSpPr txBox="1"/>
          <p:nvPr/>
        </p:nvSpPr>
        <p:spPr>
          <a:xfrm>
            <a:off x="228600" y="3733800"/>
            <a:ext cx="1371600" cy="1477328"/>
          </a:xfrm>
          <a:prstGeom prst="rect">
            <a:avLst/>
          </a:prstGeom>
          <a:noFill/>
        </p:spPr>
        <p:txBody>
          <a:bodyPr wrap="square" rtlCol="0">
            <a:spAutoFit/>
          </a:bodyPr>
          <a:lstStyle/>
          <a:p>
            <a:pPr algn="ctr"/>
            <a:r>
              <a:rPr lang="en-US" dirty="0" smtClean="0"/>
              <a:t>Chipmunks have Cs-137 source to drive current</a:t>
            </a:r>
            <a:endParaRPr lang="en-US" dirty="0"/>
          </a:p>
        </p:txBody>
      </p:sp>
      <p:sp>
        <p:nvSpPr>
          <p:cNvPr id="10" name="Slide Number Placeholder 9"/>
          <p:cNvSpPr>
            <a:spLocks noGrp="1"/>
          </p:cNvSpPr>
          <p:nvPr>
            <p:ph type="sldNum" sz="quarter" idx="12"/>
          </p:nvPr>
        </p:nvSpPr>
        <p:spPr/>
        <p:txBody>
          <a:bodyPr/>
          <a:lstStyle/>
          <a:p>
            <a:fld id="{707AF437-D799-41E4-ADB2-594B02F26D5F}" type="slidenum">
              <a:rPr lang="en-US" smtClean="0"/>
              <a:pPr/>
              <a:t>65</a:t>
            </a:fld>
            <a:endParaRPr lang="en-US"/>
          </a:p>
        </p:txBody>
      </p:sp>
      <p:sp>
        <p:nvSpPr>
          <p:cNvPr id="7" name="Date Placeholder 6"/>
          <p:cNvSpPr>
            <a:spLocks noGrp="1"/>
          </p:cNvSpPr>
          <p:nvPr>
            <p:ph type="dt" sz="half" idx="10"/>
          </p:nvPr>
        </p:nvSpPr>
        <p:spPr/>
        <p:txBody>
          <a:bodyPr/>
          <a:lstStyle/>
          <a:p>
            <a:fld id="{13BAD2F9-E201-4790-A313-953828E6FD0D}" type="datetime4">
              <a:rPr lang="en-US" smtClean="0"/>
              <a:pPr/>
              <a:t>August 14, 2012</a:t>
            </a:fld>
            <a:endParaRPr lang="en-US"/>
          </a:p>
        </p:txBody>
      </p:sp>
      <p:sp>
        <p:nvSpPr>
          <p:cNvPr id="8" name="Footer Placeholder 7"/>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minutes of operation</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1295400" y="1066800"/>
            <a:ext cx="6781800" cy="5630761"/>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707AF437-D799-41E4-ADB2-594B02F26D5F}" type="slidenum">
              <a:rPr lang="en-US" smtClean="0"/>
              <a:pPr/>
              <a:t>66</a:t>
            </a:fld>
            <a:endParaRPr lang="en-US"/>
          </a:p>
        </p:txBody>
      </p:sp>
      <p:sp>
        <p:nvSpPr>
          <p:cNvPr id="5" name="Date Placeholder 4"/>
          <p:cNvSpPr>
            <a:spLocks noGrp="1"/>
          </p:cNvSpPr>
          <p:nvPr>
            <p:ph type="dt" sz="half" idx="10"/>
          </p:nvPr>
        </p:nvSpPr>
        <p:spPr/>
        <p:txBody>
          <a:bodyPr/>
          <a:lstStyle/>
          <a:p>
            <a:fld id="{2E894F91-B892-48EC-BB4C-B1968F1EF663}" type="datetime4">
              <a:rPr lang="en-US" smtClean="0"/>
              <a:pPr/>
              <a:t>August 14, 2012</a:t>
            </a:fld>
            <a:endParaRPr lang="en-US"/>
          </a:p>
        </p:txBody>
      </p:sp>
      <p:sp>
        <p:nvSpPr>
          <p:cNvPr id="6" name="Footer Placeholder 5"/>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Script has been written to ramp </a:t>
            </a:r>
            <a:r>
              <a:rPr lang="en-US" dirty="0" err="1" smtClean="0"/>
              <a:t>elam</a:t>
            </a:r>
            <a:r>
              <a:rPr lang="en-US" dirty="0" smtClean="0"/>
              <a:t/>
            </a:r>
            <a:br>
              <a:rPr lang="en-US" dirty="0" smtClean="0"/>
            </a:br>
            <a:r>
              <a:rPr lang="en-US" dirty="0" smtClean="0"/>
              <a:t>simplifies beam loss studies</a:t>
            </a:r>
            <a:endParaRPr lang="en-US"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304800" y="1524000"/>
            <a:ext cx="6096000" cy="5061358"/>
          </a:xfrm>
          <a:prstGeom prst="rect">
            <a:avLst/>
          </a:prstGeom>
          <a:noFill/>
          <a:ln w="9525">
            <a:noFill/>
            <a:miter lim="800000"/>
            <a:headEnd/>
            <a:tailEnd/>
          </a:ln>
        </p:spPr>
      </p:pic>
      <p:sp>
        <p:nvSpPr>
          <p:cNvPr id="4" name="TextBox 3"/>
          <p:cNvSpPr txBox="1"/>
          <p:nvPr/>
        </p:nvSpPr>
        <p:spPr>
          <a:xfrm>
            <a:off x="7162800" y="2819400"/>
            <a:ext cx="1518301" cy="369332"/>
          </a:xfrm>
          <a:prstGeom prst="rect">
            <a:avLst/>
          </a:prstGeom>
          <a:noFill/>
        </p:spPr>
        <p:txBody>
          <a:bodyPr wrap="none" rtlCol="0">
            <a:spAutoFit/>
          </a:bodyPr>
          <a:lstStyle/>
          <a:p>
            <a:r>
              <a:rPr lang="en-US" dirty="0" smtClean="0"/>
              <a:t>Script by DVM</a:t>
            </a:r>
            <a:endParaRPr lang="en-US" dirty="0"/>
          </a:p>
        </p:txBody>
      </p:sp>
      <p:sp>
        <p:nvSpPr>
          <p:cNvPr id="8" name="Slide Number Placeholder 7"/>
          <p:cNvSpPr>
            <a:spLocks noGrp="1"/>
          </p:cNvSpPr>
          <p:nvPr>
            <p:ph type="sldNum" sz="quarter" idx="12"/>
          </p:nvPr>
        </p:nvSpPr>
        <p:spPr/>
        <p:txBody>
          <a:bodyPr/>
          <a:lstStyle/>
          <a:p>
            <a:fld id="{707AF437-D799-41E4-ADB2-594B02F26D5F}" type="slidenum">
              <a:rPr lang="en-US" smtClean="0"/>
              <a:pPr/>
              <a:t>67</a:t>
            </a:fld>
            <a:endParaRPr lang="en-US"/>
          </a:p>
        </p:txBody>
      </p:sp>
      <p:sp>
        <p:nvSpPr>
          <p:cNvPr id="6" name="Date Placeholder 5"/>
          <p:cNvSpPr>
            <a:spLocks noGrp="1"/>
          </p:cNvSpPr>
          <p:nvPr>
            <p:ph type="dt" sz="half" idx="10"/>
          </p:nvPr>
        </p:nvSpPr>
        <p:spPr/>
        <p:txBody>
          <a:bodyPr/>
          <a:lstStyle/>
          <a:p>
            <a:fld id="{BFC4CCD3-9071-4A3B-931D-D1D9C1416F7F}" type="datetime4">
              <a:rPr lang="en-US" smtClean="0"/>
              <a:pPr/>
              <a:t>August 14, 2012</a:t>
            </a:fld>
            <a:endParaRPr lang="en-US"/>
          </a:p>
        </p:txBody>
      </p:sp>
      <p:sp>
        <p:nvSpPr>
          <p:cNvPr id="7" name="Footer Placeholder 6"/>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TLM response correlated with beam power on target by timeline variation</a:t>
            </a:r>
            <a:endParaRPr lang="en-US"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1600199" y="1447800"/>
            <a:ext cx="6149045" cy="51054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707AF437-D799-41E4-ADB2-594B02F26D5F}" type="slidenum">
              <a:rPr lang="en-US" smtClean="0"/>
              <a:pPr/>
              <a:t>68</a:t>
            </a:fld>
            <a:endParaRPr lang="en-US"/>
          </a:p>
        </p:txBody>
      </p:sp>
      <p:sp>
        <p:nvSpPr>
          <p:cNvPr id="5" name="Date Placeholder 4"/>
          <p:cNvSpPr>
            <a:spLocks noGrp="1"/>
          </p:cNvSpPr>
          <p:nvPr>
            <p:ph type="dt" sz="half" idx="10"/>
          </p:nvPr>
        </p:nvSpPr>
        <p:spPr/>
        <p:txBody>
          <a:bodyPr/>
          <a:lstStyle/>
          <a:p>
            <a:fld id="{FBE8F23F-33A7-4001-976E-3F9DC22E5A08}" type="datetime4">
              <a:rPr lang="en-US" smtClean="0"/>
              <a:pPr/>
              <a:t>August 14, 2012</a:t>
            </a:fld>
            <a:endParaRPr lang="en-US"/>
          </a:p>
        </p:txBody>
      </p:sp>
      <p:sp>
        <p:nvSpPr>
          <p:cNvPr id="6" name="Footer Placeholder 5"/>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TLM response correlated with </a:t>
            </a:r>
            <a:r>
              <a:rPr lang="en-US" dirty="0" err="1" smtClean="0"/>
              <a:t>stacktail</a:t>
            </a:r>
            <a:r>
              <a:rPr lang="en-US" dirty="0" smtClean="0"/>
              <a:t> performance</a:t>
            </a:r>
            <a:endParaRPr lang="en-US"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228600" y="1371600"/>
            <a:ext cx="6424376" cy="5334000"/>
          </a:xfrm>
          <a:prstGeom prst="rect">
            <a:avLst/>
          </a:prstGeom>
          <a:noFill/>
          <a:ln w="9525">
            <a:noFill/>
            <a:miter lim="800000"/>
            <a:headEnd/>
            <a:tailEnd/>
          </a:ln>
        </p:spPr>
      </p:pic>
      <p:sp>
        <p:nvSpPr>
          <p:cNvPr id="4" name="TextBox 3"/>
          <p:cNvSpPr txBox="1"/>
          <p:nvPr/>
        </p:nvSpPr>
        <p:spPr>
          <a:xfrm>
            <a:off x="6698107" y="2667000"/>
            <a:ext cx="2141093" cy="1477328"/>
          </a:xfrm>
          <a:prstGeom prst="rect">
            <a:avLst/>
          </a:prstGeom>
          <a:noFill/>
        </p:spPr>
        <p:txBody>
          <a:bodyPr wrap="square" rtlCol="0">
            <a:spAutoFit/>
          </a:bodyPr>
          <a:lstStyle/>
          <a:p>
            <a:r>
              <a:rPr lang="en-US" dirty="0" smtClean="0"/>
              <a:t>TLM response to very subtle effects</a:t>
            </a:r>
          </a:p>
          <a:p>
            <a:endParaRPr lang="en-US" dirty="0" smtClean="0"/>
          </a:p>
          <a:p>
            <a:r>
              <a:rPr lang="en-US" dirty="0" smtClean="0"/>
              <a:t>Suggests good </a:t>
            </a:r>
            <a:r>
              <a:rPr lang="en-US" dirty="0" err="1" smtClean="0"/>
              <a:t>sensitvity</a:t>
            </a:r>
            <a:endParaRPr lang="en-US" dirty="0"/>
          </a:p>
        </p:txBody>
      </p:sp>
      <p:sp>
        <p:nvSpPr>
          <p:cNvPr id="8" name="Slide Number Placeholder 7"/>
          <p:cNvSpPr>
            <a:spLocks noGrp="1"/>
          </p:cNvSpPr>
          <p:nvPr>
            <p:ph type="sldNum" sz="quarter" idx="12"/>
          </p:nvPr>
        </p:nvSpPr>
        <p:spPr/>
        <p:txBody>
          <a:bodyPr/>
          <a:lstStyle/>
          <a:p>
            <a:fld id="{707AF437-D799-41E4-ADB2-594B02F26D5F}" type="slidenum">
              <a:rPr lang="en-US" smtClean="0"/>
              <a:pPr/>
              <a:t>69</a:t>
            </a:fld>
            <a:endParaRPr lang="en-US"/>
          </a:p>
        </p:txBody>
      </p:sp>
      <p:sp>
        <p:nvSpPr>
          <p:cNvPr id="6" name="Date Placeholder 5"/>
          <p:cNvSpPr>
            <a:spLocks noGrp="1"/>
          </p:cNvSpPr>
          <p:nvPr>
            <p:ph type="dt" sz="half" idx="10"/>
          </p:nvPr>
        </p:nvSpPr>
        <p:spPr/>
        <p:txBody>
          <a:bodyPr/>
          <a:lstStyle/>
          <a:p>
            <a:fld id="{1C856A88-977B-40CA-9CE9-9581F86C3C97}" type="datetime4">
              <a:rPr lang="en-US" smtClean="0"/>
              <a:pPr/>
              <a:t>August 14, 2012</a:t>
            </a:fld>
            <a:endParaRPr lang="en-US"/>
          </a:p>
        </p:txBody>
      </p:sp>
      <p:sp>
        <p:nvSpPr>
          <p:cNvPr id="7" name="Footer Placeholder 6"/>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143000"/>
            <a:ext cx="8229600" cy="4525963"/>
          </a:xfrm>
        </p:spPr>
        <p:txBody>
          <a:bodyPr>
            <a:normAutofit fontScale="85000" lnSpcReduction="20000"/>
          </a:bodyPr>
          <a:lstStyle/>
          <a:p>
            <a:r>
              <a:rPr lang="en-US" dirty="0" smtClean="0">
                <a:solidFill>
                  <a:srgbClr val="0070C0"/>
                </a:solidFill>
              </a:rPr>
              <a:t>Concurrence that scaling described in dynamic range requirement document is correct (Sam)</a:t>
            </a:r>
          </a:p>
          <a:p>
            <a:r>
              <a:rPr lang="en-US" dirty="0" smtClean="0">
                <a:solidFill>
                  <a:srgbClr val="0070C0"/>
                </a:solidFill>
              </a:rPr>
              <a:t>Produced a note on TLM background observations (Tony)</a:t>
            </a:r>
          </a:p>
          <a:p>
            <a:r>
              <a:rPr lang="en-US" dirty="0" smtClean="0">
                <a:solidFill>
                  <a:srgbClr val="0070C0"/>
                </a:solidFill>
              </a:rPr>
              <a:t>New parts for next generation TLM (Gianni)</a:t>
            </a:r>
            <a:endParaRPr lang="en-US" dirty="0" smtClean="0">
              <a:solidFill>
                <a:srgbClr val="0070C0"/>
              </a:solidFill>
            </a:endParaRPr>
          </a:p>
          <a:p>
            <a:r>
              <a:rPr lang="en-US" dirty="0" smtClean="0">
                <a:solidFill>
                  <a:srgbClr val="0070C0"/>
                </a:solidFill>
              </a:rPr>
              <a:t>Obtained quote for heartbeat resistor (Dan)</a:t>
            </a:r>
          </a:p>
          <a:p>
            <a:r>
              <a:rPr lang="en-US" dirty="0" smtClean="0">
                <a:solidFill>
                  <a:srgbClr val="0070C0"/>
                </a:solidFill>
              </a:rPr>
              <a:t>Ordered resistor for heartbeat (Dave)</a:t>
            </a:r>
          </a:p>
          <a:p>
            <a:r>
              <a:rPr lang="en-US" dirty="0" smtClean="0">
                <a:solidFill>
                  <a:srgbClr val="0070C0"/>
                </a:solidFill>
              </a:rPr>
              <a:t>Retrieved 10’ TLM to prepare for installation at LINAC (Dave/Tony)</a:t>
            </a:r>
          </a:p>
          <a:p>
            <a:pPr lvl="1"/>
            <a:r>
              <a:rPr lang="en-US" sz="2400" dirty="0" smtClean="0">
                <a:solidFill>
                  <a:srgbClr val="FF0000"/>
                </a:solidFill>
              </a:rPr>
              <a:t>Gas leak tight</a:t>
            </a:r>
          </a:p>
          <a:p>
            <a:pPr lvl="1"/>
            <a:r>
              <a:rPr lang="en-US" sz="2400" dirty="0" smtClean="0">
                <a:solidFill>
                  <a:srgbClr val="FF0000"/>
                </a:solidFill>
              </a:rPr>
              <a:t>Sealed inner conductor (no gas flow in center conductor)</a:t>
            </a:r>
          </a:p>
          <a:p>
            <a:pPr lvl="1"/>
            <a:r>
              <a:rPr lang="en-US" sz="2400" dirty="0" smtClean="0">
                <a:solidFill>
                  <a:srgbClr val="FF0000"/>
                </a:solidFill>
              </a:rPr>
              <a:t>Terminations at DS end for heartbeat resistor</a:t>
            </a:r>
          </a:p>
          <a:p>
            <a:pPr lvl="1">
              <a:buNone/>
            </a:pPr>
            <a:endParaRPr lang="en-US" dirty="0" smtClean="0">
              <a:solidFill>
                <a:schemeClr val="accent1">
                  <a:lumMod val="75000"/>
                </a:schemeClr>
              </a:solidFill>
            </a:endParaRPr>
          </a:p>
          <a:p>
            <a:endParaRPr lang="en-US" dirty="0"/>
          </a:p>
        </p:txBody>
      </p:sp>
      <p:sp>
        <p:nvSpPr>
          <p:cNvPr id="2" name="Slide Number Placeholder 1"/>
          <p:cNvSpPr>
            <a:spLocks noGrp="1"/>
          </p:cNvSpPr>
          <p:nvPr>
            <p:ph type="sldNum" sz="quarter" idx="12"/>
          </p:nvPr>
        </p:nvSpPr>
        <p:spPr/>
        <p:txBody>
          <a:bodyPr/>
          <a:lstStyle/>
          <a:p>
            <a:fld id="{707AF437-D799-41E4-ADB2-594B02F26D5F}" type="slidenum">
              <a:rPr lang="en-US" smtClean="0"/>
              <a:pPr/>
              <a:t>7</a:t>
            </a:fld>
            <a:endParaRPr lang="en-US"/>
          </a:p>
        </p:txBody>
      </p:sp>
      <p:sp>
        <p:nvSpPr>
          <p:cNvPr id="5" name="Date Placeholder 4"/>
          <p:cNvSpPr>
            <a:spLocks noGrp="1"/>
          </p:cNvSpPr>
          <p:nvPr>
            <p:ph type="dt" sz="half" idx="10"/>
          </p:nvPr>
        </p:nvSpPr>
        <p:spPr/>
        <p:txBody>
          <a:bodyPr/>
          <a:lstStyle/>
          <a:p>
            <a:fld id="{B7475578-1285-4CAB-A2AF-BCEC22D5A6D1}" type="datetime4">
              <a:rPr lang="en-US" smtClean="0"/>
              <a:pPr/>
              <a:t>August 14, 2012</a:t>
            </a:fld>
            <a:endParaRPr lang="en-US"/>
          </a:p>
        </p:txBody>
      </p:sp>
      <p:sp>
        <p:nvSpPr>
          <p:cNvPr id="6" name="Footer Placeholder 5"/>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series of measurements have been variable beam loss</a:t>
            </a:r>
            <a:endParaRPr lang="en-US" dirty="0"/>
          </a:p>
        </p:txBody>
      </p:sp>
      <p:pic>
        <p:nvPicPr>
          <p:cNvPr id="13314" name="Picture 2"/>
          <p:cNvPicPr>
            <a:picLocks noChangeAspect="1" noChangeArrowheads="1"/>
          </p:cNvPicPr>
          <p:nvPr/>
        </p:nvPicPr>
        <p:blipFill>
          <a:blip r:embed="rId2" cstate="print"/>
          <a:srcRect/>
          <a:stretch>
            <a:fillRect/>
          </a:stretch>
        </p:blipFill>
        <p:spPr bwMode="auto">
          <a:xfrm>
            <a:off x="228600" y="1676400"/>
            <a:ext cx="4343400" cy="3606218"/>
          </a:xfrm>
          <a:prstGeom prst="rect">
            <a:avLst/>
          </a:prstGeom>
          <a:noFill/>
          <a:ln w="9525">
            <a:noFill/>
            <a:miter lim="800000"/>
            <a:headEnd/>
            <a:tailEnd/>
          </a:ln>
        </p:spPr>
      </p:pic>
      <p:pic>
        <p:nvPicPr>
          <p:cNvPr id="13315" name="Picture 3"/>
          <p:cNvPicPr>
            <a:picLocks noGrp="1" noChangeAspect="1" noChangeArrowheads="1"/>
          </p:cNvPicPr>
          <p:nvPr>
            <p:ph idx="1"/>
          </p:nvPr>
        </p:nvPicPr>
        <p:blipFill>
          <a:blip r:embed="rId3" cstate="print"/>
          <a:srcRect/>
          <a:stretch>
            <a:fillRect/>
          </a:stretch>
        </p:blipFill>
        <p:spPr bwMode="auto">
          <a:xfrm>
            <a:off x="4648200" y="1676400"/>
            <a:ext cx="4313510" cy="3581400"/>
          </a:xfrm>
          <a:prstGeom prst="rect">
            <a:avLst/>
          </a:prstGeom>
          <a:noFill/>
          <a:ln w="9525">
            <a:noFill/>
            <a:miter lim="800000"/>
            <a:headEnd/>
            <a:tailEnd/>
          </a:ln>
        </p:spPr>
      </p:pic>
      <p:sp>
        <p:nvSpPr>
          <p:cNvPr id="6" name="TextBox 5"/>
          <p:cNvSpPr txBox="1"/>
          <p:nvPr/>
        </p:nvSpPr>
        <p:spPr>
          <a:xfrm>
            <a:off x="2819400" y="5486400"/>
            <a:ext cx="4572000" cy="923330"/>
          </a:xfrm>
          <a:prstGeom prst="rect">
            <a:avLst/>
          </a:prstGeom>
          <a:noFill/>
        </p:spPr>
        <p:txBody>
          <a:bodyPr wrap="square" rtlCol="0">
            <a:spAutoFit/>
          </a:bodyPr>
          <a:lstStyle/>
          <a:p>
            <a:r>
              <a:rPr lang="en-US" dirty="0" smtClean="0"/>
              <a:t>35 Booster buckets - 15.7E10 protons</a:t>
            </a:r>
          </a:p>
          <a:p>
            <a:endParaRPr lang="en-US" dirty="0" smtClean="0"/>
          </a:p>
          <a:p>
            <a:r>
              <a:rPr lang="en-US" dirty="0" smtClean="0"/>
              <a:t>Others in 5 bucket increments from 5 to 50 </a:t>
            </a:r>
            <a:endParaRPr lang="en-US" dirty="0"/>
          </a:p>
        </p:txBody>
      </p:sp>
      <p:sp>
        <p:nvSpPr>
          <p:cNvPr id="10" name="Slide Number Placeholder 9"/>
          <p:cNvSpPr>
            <a:spLocks noGrp="1"/>
          </p:cNvSpPr>
          <p:nvPr>
            <p:ph type="sldNum" sz="quarter" idx="12"/>
          </p:nvPr>
        </p:nvSpPr>
        <p:spPr/>
        <p:txBody>
          <a:bodyPr/>
          <a:lstStyle/>
          <a:p>
            <a:fld id="{707AF437-D799-41E4-ADB2-594B02F26D5F}" type="slidenum">
              <a:rPr lang="en-US" smtClean="0"/>
              <a:pPr/>
              <a:t>70</a:t>
            </a:fld>
            <a:endParaRPr lang="en-US"/>
          </a:p>
        </p:txBody>
      </p:sp>
      <p:sp>
        <p:nvSpPr>
          <p:cNvPr id="7" name="Date Placeholder 6"/>
          <p:cNvSpPr>
            <a:spLocks noGrp="1"/>
          </p:cNvSpPr>
          <p:nvPr>
            <p:ph type="dt" sz="half" idx="10"/>
          </p:nvPr>
        </p:nvSpPr>
        <p:spPr/>
        <p:txBody>
          <a:bodyPr/>
          <a:lstStyle/>
          <a:p>
            <a:fld id="{991AFF0D-E7E4-459A-BE60-E77DBB7820E7}" type="datetime4">
              <a:rPr lang="en-US" smtClean="0"/>
              <a:pPr/>
              <a:t>August 14, 2012</a:t>
            </a:fld>
            <a:endParaRPr lang="en-US"/>
          </a:p>
        </p:txBody>
      </p:sp>
      <p:sp>
        <p:nvSpPr>
          <p:cNvPr id="8" name="Footer Placeholder 7"/>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Recorded response of 5 chipmunks</a:t>
            </a:r>
            <a:endParaRPr lang="en-US" dirty="0"/>
          </a:p>
        </p:txBody>
      </p:sp>
      <p:pic>
        <p:nvPicPr>
          <p:cNvPr id="14338" name="Picture 2"/>
          <p:cNvPicPr>
            <a:picLocks noGrp="1" noChangeAspect="1" noChangeArrowheads="1"/>
          </p:cNvPicPr>
          <p:nvPr>
            <p:ph idx="1"/>
          </p:nvPr>
        </p:nvPicPr>
        <p:blipFill>
          <a:blip r:embed="rId2" cstate="print"/>
          <a:srcRect/>
          <a:stretch>
            <a:fillRect/>
          </a:stretch>
        </p:blipFill>
        <p:spPr bwMode="auto">
          <a:xfrm>
            <a:off x="914400" y="1219200"/>
            <a:ext cx="7417859" cy="54102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707AF437-D799-41E4-ADB2-594B02F26D5F}" type="slidenum">
              <a:rPr lang="en-US" smtClean="0"/>
              <a:pPr/>
              <a:t>71</a:t>
            </a:fld>
            <a:endParaRPr lang="en-US"/>
          </a:p>
        </p:txBody>
      </p:sp>
      <p:sp>
        <p:nvSpPr>
          <p:cNvPr id="5" name="Date Placeholder 4"/>
          <p:cNvSpPr>
            <a:spLocks noGrp="1"/>
          </p:cNvSpPr>
          <p:nvPr>
            <p:ph type="dt" sz="half" idx="10"/>
          </p:nvPr>
        </p:nvSpPr>
        <p:spPr/>
        <p:txBody>
          <a:bodyPr/>
          <a:lstStyle/>
          <a:p>
            <a:fld id="{26CE27F0-DBD9-4FEC-9511-C6B85CFE7BFE}" type="datetime4">
              <a:rPr lang="en-US" smtClean="0"/>
              <a:pPr/>
              <a:t>August 14, 2012</a:t>
            </a:fld>
            <a:endParaRPr lang="en-US"/>
          </a:p>
        </p:txBody>
      </p:sp>
      <p:sp>
        <p:nvSpPr>
          <p:cNvPr id="6" name="Footer Placeholder 5"/>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Chipmunk response is linear with number of protons lost</a:t>
            </a:r>
            <a:endParaRPr lang="en-US"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152400" y="1524000"/>
            <a:ext cx="7313383" cy="5334000"/>
          </a:xfrm>
          <a:prstGeom prst="rect">
            <a:avLst/>
          </a:prstGeom>
          <a:noFill/>
          <a:ln w="9525">
            <a:noFill/>
            <a:miter lim="800000"/>
            <a:headEnd/>
            <a:tailEnd/>
          </a:ln>
        </p:spPr>
      </p:pic>
      <p:sp>
        <p:nvSpPr>
          <p:cNvPr id="5" name="TextBox 4"/>
          <p:cNvSpPr txBox="1"/>
          <p:nvPr/>
        </p:nvSpPr>
        <p:spPr>
          <a:xfrm>
            <a:off x="7543800" y="2743200"/>
            <a:ext cx="1350498" cy="646331"/>
          </a:xfrm>
          <a:prstGeom prst="rect">
            <a:avLst/>
          </a:prstGeom>
          <a:noFill/>
        </p:spPr>
        <p:txBody>
          <a:bodyPr wrap="none" rtlCol="0">
            <a:spAutoFit/>
          </a:bodyPr>
          <a:lstStyle/>
          <a:p>
            <a:pPr algn="ctr"/>
            <a:r>
              <a:rPr lang="en-US" dirty="0" smtClean="0"/>
              <a:t>An expected</a:t>
            </a:r>
          </a:p>
          <a:p>
            <a:pPr algn="ctr"/>
            <a:r>
              <a:rPr lang="en-US" dirty="0" smtClean="0"/>
              <a:t>result</a:t>
            </a:r>
            <a:endParaRPr lang="en-US" dirty="0"/>
          </a:p>
        </p:txBody>
      </p:sp>
      <p:sp>
        <p:nvSpPr>
          <p:cNvPr id="9" name="Slide Number Placeholder 8"/>
          <p:cNvSpPr>
            <a:spLocks noGrp="1"/>
          </p:cNvSpPr>
          <p:nvPr>
            <p:ph type="sldNum" sz="quarter" idx="12"/>
          </p:nvPr>
        </p:nvSpPr>
        <p:spPr/>
        <p:txBody>
          <a:bodyPr/>
          <a:lstStyle/>
          <a:p>
            <a:fld id="{707AF437-D799-41E4-ADB2-594B02F26D5F}" type="slidenum">
              <a:rPr lang="en-US" smtClean="0"/>
              <a:pPr/>
              <a:t>72</a:t>
            </a:fld>
            <a:endParaRPr lang="en-US"/>
          </a:p>
        </p:txBody>
      </p:sp>
      <p:sp>
        <p:nvSpPr>
          <p:cNvPr id="6" name="Date Placeholder 5"/>
          <p:cNvSpPr>
            <a:spLocks noGrp="1"/>
          </p:cNvSpPr>
          <p:nvPr>
            <p:ph type="dt" sz="half" idx="10"/>
          </p:nvPr>
        </p:nvSpPr>
        <p:spPr/>
        <p:txBody>
          <a:bodyPr/>
          <a:lstStyle/>
          <a:p>
            <a:fld id="{8A24D59A-682B-43EB-ADAC-DE4269A0BE63}" type="datetime4">
              <a:rPr lang="en-US" smtClean="0"/>
              <a:pPr/>
              <a:t>August 14, 2012</a:t>
            </a:fld>
            <a:endParaRPr lang="en-US"/>
          </a:p>
        </p:txBody>
      </p:sp>
      <p:sp>
        <p:nvSpPr>
          <p:cNvPr id="7" name="Footer Placeholder 6"/>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TLMs also have linear response!</a:t>
            </a:r>
            <a:endParaRPr lang="en-US" dirty="0"/>
          </a:p>
        </p:txBody>
      </p:sp>
      <p:pic>
        <p:nvPicPr>
          <p:cNvPr id="16386" name="Picture 2"/>
          <p:cNvPicPr>
            <a:picLocks noGrp="1" noChangeAspect="1" noChangeArrowheads="1"/>
          </p:cNvPicPr>
          <p:nvPr>
            <p:ph idx="1"/>
          </p:nvPr>
        </p:nvPicPr>
        <p:blipFill>
          <a:blip r:embed="rId2" cstate="print"/>
          <a:srcRect/>
          <a:stretch>
            <a:fillRect/>
          </a:stretch>
        </p:blipFill>
        <p:spPr bwMode="auto">
          <a:xfrm>
            <a:off x="228600" y="1447800"/>
            <a:ext cx="7104429" cy="5181600"/>
          </a:xfrm>
          <a:prstGeom prst="rect">
            <a:avLst/>
          </a:prstGeom>
          <a:noFill/>
          <a:ln w="9525">
            <a:noFill/>
            <a:miter lim="800000"/>
            <a:headEnd/>
            <a:tailEnd/>
          </a:ln>
        </p:spPr>
      </p:pic>
      <p:sp>
        <p:nvSpPr>
          <p:cNvPr id="5" name="TextBox 4"/>
          <p:cNvSpPr txBox="1"/>
          <p:nvPr/>
        </p:nvSpPr>
        <p:spPr>
          <a:xfrm>
            <a:off x="7383005" y="2286000"/>
            <a:ext cx="1760995" cy="369332"/>
          </a:xfrm>
          <a:prstGeom prst="rect">
            <a:avLst/>
          </a:prstGeom>
          <a:noFill/>
        </p:spPr>
        <p:txBody>
          <a:bodyPr wrap="none" rtlCol="0">
            <a:spAutoFit/>
          </a:bodyPr>
          <a:lstStyle/>
          <a:p>
            <a:r>
              <a:rPr lang="en-US" dirty="0" smtClean="0"/>
              <a:t>A required result</a:t>
            </a:r>
            <a:endParaRPr lang="en-US" dirty="0"/>
          </a:p>
        </p:txBody>
      </p:sp>
      <p:sp>
        <p:nvSpPr>
          <p:cNvPr id="6" name="TextBox 5"/>
          <p:cNvSpPr txBox="1"/>
          <p:nvPr/>
        </p:nvSpPr>
        <p:spPr>
          <a:xfrm>
            <a:off x="5181600" y="4724400"/>
            <a:ext cx="1981199" cy="1200329"/>
          </a:xfrm>
          <a:prstGeom prst="rect">
            <a:avLst/>
          </a:prstGeom>
          <a:noFill/>
        </p:spPr>
        <p:txBody>
          <a:bodyPr wrap="square" rtlCol="0">
            <a:spAutoFit/>
          </a:bodyPr>
          <a:lstStyle/>
          <a:p>
            <a:pPr algn="ctr"/>
            <a:r>
              <a:rPr lang="en-US" dirty="0" smtClean="0"/>
              <a:t>NOTE!</a:t>
            </a:r>
          </a:p>
          <a:p>
            <a:pPr algn="ctr"/>
            <a:r>
              <a:rPr lang="en-US" dirty="0" smtClean="0"/>
              <a:t>125 foot response exceeds 250 foot response</a:t>
            </a:r>
            <a:endParaRPr lang="en-US" dirty="0"/>
          </a:p>
        </p:txBody>
      </p:sp>
      <p:sp>
        <p:nvSpPr>
          <p:cNvPr id="7" name="TextBox 6"/>
          <p:cNvSpPr txBox="1"/>
          <p:nvPr/>
        </p:nvSpPr>
        <p:spPr>
          <a:xfrm>
            <a:off x="5029200" y="6324600"/>
            <a:ext cx="3951851" cy="369332"/>
          </a:xfrm>
          <a:prstGeom prst="rect">
            <a:avLst/>
          </a:prstGeom>
          <a:solidFill>
            <a:schemeClr val="accent2">
              <a:lumMod val="40000"/>
              <a:lumOff val="60000"/>
            </a:schemeClr>
          </a:solidFill>
        </p:spPr>
        <p:txBody>
          <a:bodyPr wrap="none" rtlCol="0">
            <a:spAutoFit/>
          </a:bodyPr>
          <a:lstStyle/>
          <a:p>
            <a:r>
              <a:rPr lang="en-US" dirty="0" smtClean="0"/>
              <a:t>250’ TLM response = 70%*125’response</a:t>
            </a:r>
            <a:endParaRPr lang="en-US" dirty="0"/>
          </a:p>
        </p:txBody>
      </p:sp>
      <p:sp>
        <p:nvSpPr>
          <p:cNvPr id="11" name="Slide Number Placeholder 10"/>
          <p:cNvSpPr>
            <a:spLocks noGrp="1"/>
          </p:cNvSpPr>
          <p:nvPr>
            <p:ph type="sldNum" sz="quarter" idx="12"/>
          </p:nvPr>
        </p:nvSpPr>
        <p:spPr/>
        <p:txBody>
          <a:bodyPr/>
          <a:lstStyle/>
          <a:p>
            <a:fld id="{707AF437-D799-41E4-ADB2-594B02F26D5F}" type="slidenum">
              <a:rPr lang="en-US" smtClean="0"/>
              <a:pPr/>
              <a:t>73</a:t>
            </a:fld>
            <a:endParaRPr lang="en-US"/>
          </a:p>
        </p:txBody>
      </p:sp>
      <p:sp>
        <p:nvSpPr>
          <p:cNvPr id="8" name="Date Placeholder 7"/>
          <p:cNvSpPr>
            <a:spLocks noGrp="1"/>
          </p:cNvSpPr>
          <p:nvPr>
            <p:ph type="dt" sz="half" idx="10"/>
          </p:nvPr>
        </p:nvSpPr>
        <p:spPr/>
        <p:txBody>
          <a:bodyPr/>
          <a:lstStyle/>
          <a:p>
            <a:fld id="{20E6F2F2-D411-48A7-8647-941DBF5E7A26}" type="datetime4">
              <a:rPr lang="en-US" smtClean="0"/>
              <a:pPr/>
              <a:t>August 14, 2012</a:t>
            </a:fld>
            <a:endParaRPr lang="en-US"/>
          </a:p>
        </p:txBody>
      </p:sp>
      <p:sp>
        <p:nvSpPr>
          <p:cNvPr id="9" name="Footer Placeholder 8"/>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TLM response as a function of length</a:t>
            </a:r>
            <a:endParaRPr lang="en-US" dirty="0"/>
          </a:p>
        </p:txBody>
      </p:sp>
      <p:sp>
        <p:nvSpPr>
          <p:cNvPr id="3" name="Content Placeholder 2"/>
          <p:cNvSpPr>
            <a:spLocks noGrp="1"/>
          </p:cNvSpPr>
          <p:nvPr>
            <p:ph idx="1"/>
          </p:nvPr>
        </p:nvSpPr>
        <p:spPr/>
        <p:txBody>
          <a:bodyPr/>
          <a:lstStyle/>
          <a:p>
            <a:r>
              <a:rPr lang="en-US" dirty="0" smtClean="0"/>
              <a:t>Need another TLM installed to determine this!</a:t>
            </a:r>
            <a:endParaRPr lang="en-US" dirty="0"/>
          </a:p>
        </p:txBody>
      </p:sp>
      <p:sp>
        <p:nvSpPr>
          <p:cNvPr id="7" name="Slide Number Placeholder 6"/>
          <p:cNvSpPr>
            <a:spLocks noGrp="1"/>
          </p:cNvSpPr>
          <p:nvPr>
            <p:ph type="sldNum" sz="quarter" idx="12"/>
          </p:nvPr>
        </p:nvSpPr>
        <p:spPr/>
        <p:txBody>
          <a:bodyPr/>
          <a:lstStyle/>
          <a:p>
            <a:fld id="{707AF437-D799-41E4-ADB2-594B02F26D5F}" type="slidenum">
              <a:rPr lang="en-US" smtClean="0"/>
              <a:pPr/>
              <a:t>74</a:t>
            </a:fld>
            <a:endParaRPr lang="en-US"/>
          </a:p>
        </p:txBody>
      </p:sp>
      <p:sp>
        <p:nvSpPr>
          <p:cNvPr id="5" name="Date Placeholder 4"/>
          <p:cNvSpPr>
            <a:spLocks noGrp="1"/>
          </p:cNvSpPr>
          <p:nvPr>
            <p:ph type="dt" sz="half" idx="10"/>
          </p:nvPr>
        </p:nvSpPr>
        <p:spPr/>
        <p:txBody>
          <a:bodyPr/>
          <a:lstStyle/>
          <a:p>
            <a:fld id="{16900D29-ED6F-4457-AB77-8F594E327D34}" type="datetime4">
              <a:rPr lang="en-US" smtClean="0"/>
              <a:pPr/>
              <a:t>August 14, 2012</a:t>
            </a:fld>
            <a:endParaRPr lang="en-US"/>
          </a:p>
        </p:txBody>
      </p:sp>
      <p:sp>
        <p:nvSpPr>
          <p:cNvPr id="6" name="Footer Placeholder 5"/>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stacking operations</a:t>
            </a:r>
            <a:endParaRPr lang="en-US" dirty="0"/>
          </a:p>
        </p:txBody>
      </p:sp>
      <p:pic>
        <p:nvPicPr>
          <p:cNvPr id="17410" name="Picture 2"/>
          <p:cNvPicPr>
            <a:picLocks noGrp="1" noChangeAspect="1" noChangeArrowheads="1"/>
          </p:cNvPicPr>
          <p:nvPr>
            <p:ph idx="1"/>
          </p:nvPr>
        </p:nvPicPr>
        <p:blipFill>
          <a:blip r:embed="rId2" cstate="print"/>
          <a:srcRect/>
          <a:stretch>
            <a:fillRect/>
          </a:stretch>
        </p:blipFill>
        <p:spPr bwMode="auto">
          <a:xfrm>
            <a:off x="152400" y="1143000"/>
            <a:ext cx="6516153" cy="5410200"/>
          </a:xfrm>
          <a:prstGeom prst="rect">
            <a:avLst/>
          </a:prstGeom>
          <a:noFill/>
          <a:ln w="9525">
            <a:noFill/>
            <a:miter lim="800000"/>
            <a:headEnd/>
            <a:tailEnd/>
          </a:ln>
        </p:spPr>
      </p:pic>
      <p:sp>
        <p:nvSpPr>
          <p:cNvPr id="5" name="TextBox 4"/>
          <p:cNvSpPr txBox="1"/>
          <p:nvPr/>
        </p:nvSpPr>
        <p:spPr>
          <a:xfrm>
            <a:off x="6858000" y="1371600"/>
            <a:ext cx="2057400" cy="1477328"/>
          </a:xfrm>
          <a:prstGeom prst="rect">
            <a:avLst/>
          </a:prstGeom>
          <a:noFill/>
        </p:spPr>
        <p:txBody>
          <a:bodyPr wrap="square" rtlCol="0">
            <a:spAutoFit/>
          </a:bodyPr>
          <a:lstStyle/>
          <a:p>
            <a:pPr algn="ctr"/>
            <a:r>
              <a:rPr lang="en-US" dirty="0" smtClean="0"/>
              <a:t>250’ cable response exceeds 125’ response during normal stacking operations</a:t>
            </a:r>
            <a:endParaRPr lang="en-US" dirty="0"/>
          </a:p>
        </p:txBody>
      </p:sp>
      <p:sp>
        <p:nvSpPr>
          <p:cNvPr id="6" name="TextBox 5"/>
          <p:cNvSpPr txBox="1"/>
          <p:nvPr/>
        </p:nvSpPr>
        <p:spPr>
          <a:xfrm>
            <a:off x="6934200" y="5105400"/>
            <a:ext cx="1981200" cy="914400"/>
          </a:xfrm>
          <a:prstGeom prst="rect">
            <a:avLst/>
          </a:prstGeom>
          <a:noFill/>
        </p:spPr>
        <p:txBody>
          <a:bodyPr wrap="square" rtlCol="0">
            <a:spAutoFit/>
          </a:bodyPr>
          <a:lstStyle/>
          <a:p>
            <a:pPr algn="ctr"/>
            <a:r>
              <a:rPr lang="en-US" dirty="0" smtClean="0"/>
              <a:t>A reverse proton cycle mixed in with stacking cycles</a:t>
            </a:r>
            <a:endParaRPr lang="en-US" dirty="0"/>
          </a:p>
        </p:txBody>
      </p:sp>
      <p:sp>
        <p:nvSpPr>
          <p:cNvPr id="7" name="TextBox 6"/>
          <p:cNvSpPr txBox="1"/>
          <p:nvPr/>
        </p:nvSpPr>
        <p:spPr>
          <a:xfrm>
            <a:off x="6705600" y="3124200"/>
            <a:ext cx="2286000" cy="1219200"/>
          </a:xfrm>
          <a:prstGeom prst="rect">
            <a:avLst/>
          </a:prstGeom>
          <a:noFill/>
        </p:spPr>
        <p:txBody>
          <a:bodyPr wrap="square" rtlCol="0">
            <a:spAutoFit/>
          </a:bodyPr>
          <a:lstStyle/>
          <a:p>
            <a:r>
              <a:rPr lang="en-US" dirty="0" smtClean="0"/>
              <a:t>Could be losses in the second half of 250’ TLM not seen by 125’ TLM</a:t>
            </a:r>
            <a:endParaRPr lang="en-US" dirty="0"/>
          </a:p>
        </p:txBody>
      </p:sp>
      <p:sp>
        <p:nvSpPr>
          <p:cNvPr id="11" name="Slide Number Placeholder 10"/>
          <p:cNvSpPr>
            <a:spLocks noGrp="1"/>
          </p:cNvSpPr>
          <p:nvPr>
            <p:ph type="sldNum" sz="quarter" idx="12"/>
          </p:nvPr>
        </p:nvSpPr>
        <p:spPr/>
        <p:txBody>
          <a:bodyPr/>
          <a:lstStyle/>
          <a:p>
            <a:fld id="{707AF437-D799-41E4-ADB2-594B02F26D5F}" type="slidenum">
              <a:rPr lang="en-US" smtClean="0"/>
              <a:pPr/>
              <a:t>75</a:t>
            </a:fld>
            <a:endParaRPr lang="en-US"/>
          </a:p>
        </p:txBody>
      </p:sp>
      <p:sp>
        <p:nvSpPr>
          <p:cNvPr id="8" name="Date Placeholder 7"/>
          <p:cNvSpPr>
            <a:spLocks noGrp="1"/>
          </p:cNvSpPr>
          <p:nvPr>
            <p:ph type="dt" sz="half" idx="10"/>
          </p:nvPr>
        </p:nvSpPr>
        <p:spPr/>
        <p:txBody>
          <a:bodyPr/>
          <a:lstStyle/>
          <a:p>
            <a:fld id="{B7EB6D51-0115-45D3-8DE0-3579BA088FE5}" type="datetime4">
              <a:rPr lang="en-US" smtClean="0"/>
              <a:pPr/>
              <a:t>August 14, 2012</a:t>
            </a:fld>
            <a:endParaRPr lang="en-US"/>
          </a:p>
        </p:txBody>
      </p:sp>
      <p:sp>
        <p:nvSpPr>
          <p:cNvPr id="9" name="Footer Placeholder 8"/>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Tried reversing HV and signal roles of the TLM cable</a:t>
            </a:r>
            <a:endParaRPr lang="en-US" dirty="0"/>
          </a:p>
        </p:txBody>
      </p:sp>
      <p:pic>
        <p:nvPicPr>
          <p:cNvPr id="18434" name="Picture 2"/>
          <p:cNvPicPr>
            <a:picLocks noGrp="1" noChangeAspect="1" noChangeArrowheads="1"/>
          </p:cNvPicPr>
          <p:nvPr>
            <p:ph idx="1"/>
          </p:nvPr>
        </p:nvPicPr>
        <p:blipFill>
          <a:blip r:embed="rId2" cstate="print"/>
          <a:srcRect/>
          <a:stretch>
            <a:fillRect/>
          </a:stretch>
        </p:blipFill>
        <p:spPr bwMode="auto">
          <a:xfrm>
            <a:off x="0" y="1752600"/>
            <a:ext cx="5965492" cy="4953000"/>
          </a:xfrm>
          <a:prstGeom prst="rect">
            <a:avLst/>
          </a:prstGeom>
          <a:noFill/>
          <a:ln w="9525">
            <a:noFill/>
            <a:miter lim="800000"/>
            <a:headEnd/>
            <a:tailEnd/>
          </a:ln>
        </p:spPr>
      </p:pic>
      <p:sp>
        <p:nvSpPr>
          <p:cNvPr id="5" name="TextBox 4"/>
          <p:cNvSpPr txBox="1"/>
          <p:nvPr/>
        </p:nvSpPr>
        <p:spPr>
          <a:xfrm>
            <a:off x="6248400" y="2057400"/>
            <a:ext cx="2413519" cy="646331"/>
          </a:xfrm>
          <a:prstGeom prst="rect">
            <a:avLst/>
          </a:prstGeom>
          <a:noFill/>
        </p:spPr>
        <p:txBody>
          <a:bodyPr wrap="square" rtlCol="0">
            <a:spAutoFit/>
          </a:bodyPr>
          <a:lstStyle/>
          <a:p>
            <a:pPr algn="ctr"/>
            <a:r>
              <a:rPr lang="en-US" dirty="0" smtClean="0"/>
              <a:t>Huge apparent increase in sensitivity</a:t>
            </a:r>
            <a:endParaRPr lang="en-US" dirty="0"/>
          </a:p>
        </p:txBody>
      </p:sp>
      <p:sp>
        <p:nvSpPr>
          <p:cNvPr id="6" name="TextBox 5"/>
          <p:cNvSpPr txBox="1"/>
          <p:nvPr/>
        </p:nvSpPr>
        <p:spPr>
          <a:xfrm>
            <a:off x="6324600" y="4419600"/>
            <a:ext cx="2514600" cy="1477328"/>
          </a:xfrm>
          <a:prstGeom prst="rect">
            <a:avLst/>
          </a:prstGeom>
          <a:noFill/>
        </p:spPr>
        <p:txBody>
          <a:bodyPr wrap="square" rtlCol="0">
            <a:spAutoFit/>
          </a:bodyPr>
          <a:lstStyle/>
          <a:p>
            <a:pPr algn="ctr"/>
            <a:r>
              <a:rPr lang="en-US" dirty="0" smtClean="0"/>
              <a:t>Perhaps should be repeated – ensure conductors are grounded before turning on HV</a:t>
            </a:r>
            <a:endParaRPr lang="en-US" dirty="0"/>
          </a:p>
        </p:txBody>
      </p:sp>
      <p:sp>
        <p:nvSpPr>
          <p:cNvPr id="10" name="Slide Number Placeholder 9"/>
          <p:cNvSpPr>
            <a:spLocks noGrp="1"/>
          </p:cNvSpPr>
          <p:nvPr>
            <p:ph type="sldNum" sz="quarter" idx="12"/>
          </p:nvPr>
        </p:nvSpPr>
        <p:spPr/>
        <p:txBody>
          <a:bodyPr/>
          <a:lstStyle/>
          <a:p>
            <a:fld id="{707AF437-D799-41E4-ADB2-594B02F26D5F}" type="slidenum">
              <a:rPr lang="en-US" smtClean="0"/>
              <a:pPr/>
              <a:t>76</a:t>
            </a:fld>
            <a:endParaRPr lang="en-US"/>
          </a:p>
        </p:txBody>
      </p:sp>
      <p:sp>
        <p:nvSpPr>
          <p:cNvPr id="7" name="Date Placeholder 6"/>
          <p:cNvSpPr>
            <a:spLocks noGrp="1"/>
          </p:cNvSpPr>
          <p:nvPr>
            <p:ph type="dt" sz="half" idx="10"/>
          </p:nvPr>
        </p:nvSpPr>
        <p:spPr/>
        <p:txBody>
          <a:bodyPr/>
          <a:lstStyle/>
          <a:p>
            <a:fld id="{80B1EB97-4DFA-40E6-A4FB-F65B63632237}" type="datetime4">
              <a:rPr lang="en-US" smtClean="0"/>
              <a:pPr/>
              <a:t>August 14, 2012</a:t>
            </a:fld>
            <a:endParaRPr lang="en-US"/>
          </a:p>
        </p:txBody>
      </p:sp>
      <p:sp>
        <p:nvSpPr>
          <p:cNvPr id="8" name="Footer Placeholder 7"/>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Blue box is in service connected to 125’ TLM</a:t>
            </a:r>
            <a:endParaRPr lang="en-US" dirty="0"/>
          </a:p>
        </p:txBody>
      </p:sp>
      <p:pic>
        <p:nvPicPr>
          <p:cNvPr id="4" name="Content Placeholder 3" descr="IMG_0932.jpg"/>
          <p:cNvPicPr>
            <a:picLocks noGrp="1" noChangeAspect="1"/>
          </p:cNvPicPr>
          <p:nvPr>
            <p:ph idx="1"/>
          </p:nvPr>
        </p:nvPicPr>
        <p:blipFill>
          <a:blip r:embed="rId2" cstate="print"/>
          <a:stretch>
            <a:fillRect/>
          </a:stretch>
        </p:blipFill>
        <p:spPr>
          <a:xfrm>
            <a:off x="1542223" y="1600200"/>
            <a:ext cx="6059554" cy="4525963"/>
          </a:xfrm>
        </p:spPr>
      </p:pic>
      <p:sp>
        <p:nvSpPr>
          <p:cNvPr id="8" name="Slide Number Placeholder 7"/>
          <p:cNvSpPr>
            <a:spLocks noGrp="1"/>
          </p:cNvSpPr>
          <p:nvPr>
            <p:ph type="sldNum" sz="quarter" idx="12"/>
          </p:nvPr>
        </p:nvSpPr>
        <p:spPr/>
        <p:txBody>
          <a:bodyPr/>
          <a:lstStyle/>
          <a:p>
            <a:fld id="{707AF437-D799-41E4-ADB2-594B02F26D5F}" type="slidenum">
              <a:rPr lang="en-US" smtClean="0"/>
              <a:pPr/>
              <a:t>77</a:t>
            </a:fld>
            <a:endParaRPr lang="en-US"/>
          </a:p>
        </p:txBody>
      </p:sp>
      <p:sp>
        <p:nvSpPr>
          <p:cNvPr id="5" name="Date Placeholder 4"/>
          <p:cNvSpPr>
            <a:spLocks noGrp="1"/>
          </p:cNvSpPr>
          <p:nvPr>
            <p:ph type="dt" sz="half" idx="10"/>
          </p:nvPr>
        </p:nvSpPr>
        <p:spPr/>
        <p:txBody>
          <a:bodyPr/>
          <a:lstStyle/>
          <a:p>
            <a:fld id="{5871B41A-6CD3-4690-8A06-57CBB7A494AE}" type="datetime4">
              <a:rPr lang="en-US" smtClean="0"/>
              <a:pPr/>
              <a:t>August 14, 2012</a:t>
            </a:fld>
            <a:endParaRPr lang="en-US"/>
          </a:p>
        </p:txBody>
      </p:sp>
      <p:sp>
        <p:nvSpPr>
          <p:cNvPr id="6" name="Footer Placeholder 5"/>
          <p:cNvSpPr>
            <a:spLocks noGrp="1"/>
          </p:cNvSpPr>
          <p:nvPr>
            <p:ph type="ftr" sz="quarter" idx="11"/>
          </p:nvPr>
        </p:nvSpPr>
        <p:spPr/>
        <p:txBody>
          <a:bodyPr/>
          <a:lstStyle/>
          <a:p>
            <a:r>
              <a:rPr lang="en-US" smtClean="0"/>
              <a:t>T. Leveling</a:t>
            </a:r>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Blue box is in service connected to 125’ TLM</a:t>
            </a:r>
            <a:endParaRPr lang="en-US" dirty="0"/>
          </a:p>
        </p:txBody>
      </p:sp>
      <p:pic>
        <p:nvPicPr>
          <p:cNvPr id="4" name="Content Placeholder 3" descr="IMG_0933.jpg"/>
          <p:cNvPicPr>
            <a:picLocks noGrp="1" noChangeAspect="1"/>
          </p:cNvPicPr>
          <p:nvPr>
            <p:ph idx="1"/>
          </p:nvPr>
        </p:nvPicPr>
        <p:blipFill>
          <a:blip r:embed="rId2" cstate="print"/>
          <a:stretch>
            <a:fillRect/>
          </a:stretch>
        </p:blipFill>
        <p:spPr>
          <a:xfrm>
            <a:off x="1542223" y="1600200"/>
            <a:ext cx="6059554" cy="4525963"/>
          </a:xfrm>
        </p:spPr>
      </p:pic>
      <p:sp>
        <p:nvSpPr>
          <p:cNvPr id="8" name="Slide Number Placeholder 7"/>
          <p:cNvSpPr>
            <a:spLocks noGrp="1"/>
          </p:cNvSpPr>
          <p:nvPr>
            <p:ph type="sldNum" sz="quarter" idx="12"/>
          </p:nvPr>
        </p:nvSpPr>
        <p:spPr/>
        <p:txBody>
          <a:bodyPr/>
          <a:lstStyle/>
          <a:p>
            <a:fld id="{707AF437-D799-41E4-ADB2-594B02F26D5F}" type="slidenum">
              <a:rPr lang="en-US" smtClean="0"/>
              <a:pPr/>
              <a:t>78</a:t>
            </a:fld>
            <a:endParaRPr lang="en-US"/>
          </a:p>
        </p:txBody>
      </p:sp>
      <p:sp>
        <p:nvSpPr>
          <p:cNvPr id="5" name="Date Placeholder 4"/>
          <p:cNvSpPr>
            <a:spLocks noGrp="1"/>
          </p:cNvSpPr>
          <p:nvPr>
            <p:ph type="dt" sz="half" idx="10"/>
          </p:nvPr>
        </p:nvSpPr>
        <p:spPr/>
        <p:txBody>
          <a:bodyPr/>
          <a:lstStyle/>
          <a:p>
            <a:fld id="{0AA7246B-7418-455B-8242-2CCB57259255}" type="datetime4">
              <a:rPr lang="en-US" smtClean="0"/>
              <a:pPr/>
              <a:t>August 14, 2012</a:t>
            </a:fld>
            <a:endParaRPr lang="en-US"/>
          </a:p>
        </p:txBody>
      </p:sp>
      <p:sp>
        <p:nvSpPr>
          <p:cNvPr id="6" name="Footer Placeholder 5"/>
          <p:cNvSpPr>
            <a:spLocks noGrp="1"/>
          </p:cNvSpPr>
          <p:nvPr>
            <p:ph type="ftr" sz="quarter" idx="11"/>
          </p:nvPr>
        </p:nvSpPr>
        <p:spPr/>
        <p:txBody>
          <a:bodyPr/>
          <a:lstStyle/>
          <a:p>
            <a:r>
              <a:rPr lang="en-US" smtClean="0"/>
              <a:t>T. Leveling</a:t>
            </a:r>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Blue box is in service connected to 125’ TLM</a:t>
            </a:r>
            <a:endParaRPr lang="en-US" dirty="0"/>
          </a:p>
        </p:txBody>
      </p:sp>
      <p:pic>
        <p:nvPicPr>
          <p:cNvPr id="19458" name="Picture 2"/>
          <p:cNvPicPr>
            <a:picLocks noGrp="1" noChangeAspect="1" noChangeArrowheads="1"/>
          </p:cNvPicPr>
          <p:nvPr>
            <p:ph idx="1"/>
          </p:nvPr>
        </p:nvPicPr>
        <p:blipFill>
          <a:blip r:embed="rId2" cstate="print"/>
          <a:srcRect/>
          <a:stretch>
            <a:fillRect/>
          </a:stretch>
        </p:blipFill>
        <p:spPr bwMode="auto">
          <a:xfrm>
            <a:off x="304800" y="1447800"/>
            <a:ext cx="6240822" cy="5181600"/>
          </a:xfrm>
          <a:prstGeom prst="rect">
            <a:avLst/>
          </a:prstGeom>
          <a:noFill/>
          <a:ln w="9525">
            <a:noFill/>
            <a:miter lim="800000"/>
            <a:headEnd/>
            <a:tailEnd/>
          </a:ln>
        </p:spPr>
      </p:pic>
      <p:sp>
        <p:nvSpPr>
          <p:cNvPr id="5" name="TextBox 4"/>
          <p:cNvSpPr txBox="1"/>
          <p:nvPr/>
        </p:nvSpPr>
        <p:spPr>
          <a:xfrm flipH="1">
            <a:off x="6781800" y="2438400"/>
            <a:ext cx="1783081" cy="1477328"/>
          </a:xfrm>
          <a:prstGeom prst="rect">
            <a:avLst/>
          </a:prstGeom>
          <a:noFill/>
        </p:spPr>
        <p:txBody>
          <a:bodyPr wrap="square" rtlCol="0">
            <a:spAutoFit/>
          </a:bodyPr>
          <a:lstStyle/>
          <a:p>
            <a:r>
              <a:rPr lang="en-US" dirty="0" smtClean="0"/>
              <a:t>5 </a:t>
            </a:r>
            <a:r>
              <a:rPr lang="en-US" dirty="0" err="1" smtClean="0"/>
              <a:t>pC</a:t>
            </a:r>
            <a:r>
              <a:rPr lang="en-US" dirty="0" smtClean="0"/>
              <a:t>/count</a:t>
            </a:r>
          </a:p>
          <a:p>
            <a:endParaRPr lang="en-US" dirty="0"/>
          </a:p>
          <a:p>
            <a:r>
              <a:rPr lang="en-US" dirty="0" smtClean="0"/>
              <a:t>Follows BLM card response on 250’ TLM</a:t>
            </a:r>
            <a:endParaRPr lang="en-US" dirty="0"/>
          </a:p>
        </p:txBody>
      </p:sp>
      <p:sp>
        <p:nvSpPr>
          <p:cNvPr id="9" name="Slide Number Placeholder 8"/>
          <p:cNvSpPr>
            <a:spLocks noGrp="1"/>
          </p:cNvSpPr>
          <p:nvPr>
            <p:ph type="sldNum" sz="quarter" idx="12"/>
          </p:nvPr>
        </p:nvSpPr>
        <p:spPr/>
        <p:txBody>
          <a:bodyPr/>
          <a:lstStyle/>
          <a:p>
            <a:fld id="{707AF437-D799-41E4-ADB2-594B02F26D5F}" type="slidenum">
              <a:rPr lang="en-US" smtClean="0"/>
              <a:pPr/>
              <a:t>79</a:t>
            </a:fld>
            <a:endParaRPr lang="en-US"/>
          </a:p>
        </p:txBody>
      </p:sp>
      <p:sp>
        <p:nvSpPr>
          <p:cNvPr id="6" name="Date Placeholder 5"/>
          <p:cNvSpPr>
            <a:spLocks noGrp="1"/>
          </p:cNvSpPr>
          <p:nvPr>
            <p:ph type="dt" sz="half" idx="10"/>
          </p:nvPr>
        </p:nvSpPr>
        <p:spPr/>
        <p:txBody>
          <a:bodyPr/>
          <a:lstStyle/>
          <a:p>
            <a:fld id="{83F6A66D-9537-4176-8E0B-54510D3CA3F9}" type="datetime4">
              <a:rPr lang="en-US" smtClean="0"/>
              <a:pPr/>
              <a:t>August 14, 2012</a:t>
            </a:fld>
            <a:endParaRPr lang="en-US"/>
          </a:p>
        </p:txBody>
      </p:sp>
      <p:sp>
        <p:nvSpPr>
          <p:cNvPr id="7" name="Footer Placeholder 6"/>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352800" y="2590800"/>
            <a:ext cx="2438400" cy="1500187"/>
          </a:xfrm>
        </p:spPr>
        <p:txBody>
          <a:bodyPr>
            <a:normAutofit/>
          </a:bodyPr>
          <a:lstStyle/>
          <a:p>
            <a:r>
              <a:rPr lang="en-US" sz="4800" dirty="0" smtClean="0">
                <a:solidFill>
                  <a:schemeClr val="accent1">
                    <a:lumMod val="75000"/>
                  </a:schemeClr>
                </a:solidFill>
              </a:rPr>
              <a:t>RESULTS</a:t>
            </a:r>
            <a:endParaRPr lang="en-US" sz="4800"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707AF437-D799-41E4-ADB2-594B02F26D5F}" type="slidenum">
              <a:rPr lang="en-US" smtClean="0"/>
              <a:pPr/>
              <a:t>8</a:t>
            </a:fld>
            <a:endParaRPr lang="en-US"/>
          </a:p>
        </p:txBody>
      </p:sp>
      <p:sp>
        <p:nvSpPr>
          <p:cNvPr id="7" name="Date Placeholder 6"/>
          <p:cNvSpPr>
            <a:spLocks noGrp="1"/>
          </p:cNvSpPr>
          <p:nvPr>
            <p:ph type="dt" sz="half" idx="10"/>
          </p:nvPr>
        </p:nvSpPr>
        <p:spPr/>
        <p:txBody>
          <a:bodyPr/>
          <a:lstStyle/>
          <a:p>
            <a:fld id="{3C2D4E09-CC1C-43CD-BC38-1EC81C7296F0}" type="datetime4">
              <a:rPr lang="en-US" smtClean="0"/>
              <a:pPr/>
              <a:t>August 14, 2012</a:t>
            </a:fld>
            <a:endParaRPr lang="en-US"/>
          </a:p>
        </p:txBody>
      </p:sp>
      <p:sp>
        <p:nvSpPr>
          <p:cNvPr id="8" name="Footer Placeholder 7"/>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t>
            </a:r>
            <a:r>
              <a:rPr lang="en-US" sz="2400" dirty="0" smtClean="0"/>
              <a:t>(1 of 3)</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Install VME scalar for higher counting rate from blue box (1 kHz)</a:t>
            </a:r>
          </a:p>
          <a:p>
            <a:pPr lvl="1"/>
            <a:r>
              <a:rPr lang="en-US" dirty="0" smtClean="0"/>
              <a:t>MUX good for 70 Hz</a:t>
            </a:r>
          </a:p>
          <a:p>
            <a:pPr lvl="1"/>
            <a:r>
              <a:rPr lang="en-US" dirty="0" smtClean="0"/>
              <a:t>VME scalar good for 15 kHz</a:t>
            </a:r>
          </a:p>
          <a:p>
            <a:r>
              <a:rPr lang="en-US" dirty="0" smtClean="0"/>
              <a:t>Repeat series of measurements with blue box and BLM chassis two ways</a:t>
            </a:r>
          </a:p>
          <a:p>
            <a:pPr lvl="1"/>
            <a:r>
              <a:rPr lang="en-US" dirty="0" smtClean="0"/>
              <a:t>Blue box/125’ &amp; BLM chassis/250’</a:t>
            </a:r>
          </a:p>
          <a:p>
            <a:pPr lvl="1"/>
            <a:r>
              <a:rPr lang="en-US" dirty="0" smtClean="0"/>
              <a:t>Blue box/250’ &amp; BLM chassis/125’</a:t>
            </a:r>
          </a:p>
          <a:p>
            <a:pPr lvl="1"/>
            <a:r>
              <a:rPr lang="en-US" dirty="0" smtClean="0"/>
              <a:t>Determine dynamic range requirement for digitizer circuit for TLM application</a:t>
            </a:r>
          </a:p>
          <a:p>
            <a:pPr lvl="1"/>
            <a:endParaRPr lang="en-US" dirty="0"/>
          </a:p>
        </p:txBody>
      </p:sp>
      <p:sp>
        <p:nvSpPr>
          <p:cNvPr id="7" name="Slide Number Placeholder 6"/>
          <p:cNvSpPr>
            <a:spLocks noGrp="1"/>
          </p:cNvSpPr>
          <p:nvPr>
            <p:ph type="sldNum" sz="quarter" idx="12"/>
          </p:nvPr>
        </p:nvSpPr>
        <p:spPr/>
        <p:txBody>
          <a:bodyPr/>
          <a:lstStyle/>
          <a:p>
            <a:fld id="{707AF437-D799-41E4-ADB2-594B02F26D5F}" type="slidenum">
              <a:rPr lang="en-US" smtClean="0"/>
              <a:pPr/>
              <a:t>80</a:t>
            </a:fld>
            <a:endParaRPr lang="en-US"/>
          </a:p>
        </p:txBody>
      </p:sp>
      <p:sp>
        <p:nvSpPr>
          <p:cNvPr id="5" name="Date Placeholder 4"/>
          <p:cNvSpPr>
            <a:spLocks noGrp="1"/>
          </p:cNvSpPr>
          <p:nvPr>
            <p:ph type="dt" sz="half" idx="10"/>
          </p:nvPr>
        </p:nvSpPr>
        <p:spPr/>
        <p:txBody>
          <a:bodyPr/>
          <a:lstStyle/>
          <a:p>
            <a:fld id="{E881AF6C-0426-48C9-A725-7073CEDC778E}" type="datetime4">
              <a:rPr lang="en-US" smtClean="0"/>
              <a:pPr/>
              <a:t>August 14, 2012</a:t>
            </a:fld>
            <a:endParaRPr lang="en-US"/>
          </a:p>
        </p:txBody>
      </p:sp>
      <p:sp>
        <p:nvSpPr>
          <p:cNvPr id="6" name="Footer Placeholder 5"/>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t>
            </a:r>
            <a:r>
              <a:rPr lang="en-US" sz="2400" dirty="0" smtClean="0"/>
              <a:t>(2 of 3)</a:t>
            </a:r>
            <a:endParaRPr lang="en-US" sz="2400" dirty="0"/>
          </a:p>
        </p:txBody>
      </p:sp>
      <p:sp>
        <p:nvSpPr>
          <p:cNvPr id="3" name="Content Placeholder 2"/>
          <p:cNvSpPr>
            <a:spLocks noGrp="1"/>
          </p:cNvSpPr>
          <p:nvPr>
            <p:ph idx="1"/>
          </p:nvPr>
        </p:nvSpPr>
        <p:spPr/>
        <p:txBody>
          <a:bodyPr>
            <a:normAutofit fontScale="92500"/>
          </a:bodyPr>
          <a:lstStyle/>
          <a:p>
            <a:r>
              <a:rPr lang="en-US" dirty="0" smtClean="0"/>
              <a:t>Install third TLM of different length 103 m (338’)</a:t>
            </a:r>
          </a:p>
          <a:p>
            <a:pPr lvl="1"/>
            <a:r>
              <a:rPr lang="en-US" dirty="0" smtClean="0"/>
              <a:t>Determine TLM response as function of length</a:t>
            </a:r>
          </a:p>
          <a:p>
            <a:pPr lvl="2"/>
            <a:r>
              <a:rPr lang="en-US" dirty="0" smtClean="0"/>
              <a:t>Can’t do this with just 2 cables</a:t>
            </a:r>
          </a:p>
          <a:p>
            <a:pPr lvl="1"/>
            <a:r>
              <a:rPr lang="en-US" dirty="0" smtClean="0"/>
              <a:t>Repeat measurements (5 Booster bunch increments)</a:t>
            </a:r>
          </a:p>
          <a:p>
            <a:r>
              <a:rPr lang="en-US" dirty="0" smtClean="0"/>
              <a:t>Determine how AD instrumentation can make additional blue boxes</a:t>
            </a:r>
          </a:p>
          <a:p>
            <a:pPr lvl="1"/>
            <a:r>
              <a:rPr lang="en-US" dirty="0" smtClean="0"/>
              <a:t>In collaboration with ES&amp;H Section</a:t>
            </a:r>
          </a:p>
          <a:p>
            <a:pPr lvl="1"/>
            <a:r>
              <a:rPr lang="en-US" dirty="0" smtClean="0"/>
              <a:t>Would help to speed up development of this resource</a:t>
            </a:r>
          </a:p>
        </p:txBody>
      </p:sp>
      <p:sp>
        <p:nvSpPr>
          <p:cNvPr id="7" name="Slide Number Placeholder 6"/>
          <p:cNvSpPr>
            <a:spLocks noGrp="1"/>
          </p:cNvSpPr>
          <p:nvPr>
            <p:ph type="sldNum" sz="quarter" idx="12"/>
          </p:nvPr>
        </p:nvSpPr>
        <p:spPr/>
        <p:txBody>
          <a:bodyPr/>
          <a:lstStyle/>
          <a:p>
            <a:fld id="{707AF437-D799-41E4-ADB2-594B02F26D5F}" type="slidenum">
              <a:rPr lang="en-US" smtClean="0"/>
              <a:pPr/>
              <a:t>81</a:t>
            </a:fld>
            <a:endParaRPr lang="en-US"/>
          </a:p>
        </p:txBody>
      </p:sp>
      <p:sp>
        <p:nvSpPr>
          <p:cNvPr id="5" name="Date Placeholder 4"/>
          <p:cNvSpPr>
            <a:spLocks noGrp="1"/>
          </p:cNvSpPr>
          <p:nvPr>
            <p:ph type="dt" sz="half" idx="10"/>
          </p:nvPr>
        </p:nvSpPr>
        <p:spPr/>
        <p:txBody>
          <a:bodyPr/>
          <a:lstStyle/>
          <a:p>
            <a:fld id="{28368F94-F957-4C97-A82D-8B4A179F61F8}" type="datetime4">
              <a:rPr lang="en-US" smtClean="0"/>
              <a:pPr/>
              <a:t>August 14, 2012</a:t>
            </a:fld>
            <a:endParaRPr lang="en-US"/>
          </a:p>
        </p:txBody>
      </p:sp>
      <p:sp>
        <p:nvSpPr>
          <p:cNvPr id="6" name="Footer Placeholder 5"/>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t>
            </a:r>
            <a:r>
              <a:rPr lang="en-US" sz="2400" dirty="0" smtClean="0"/>
              <a:t>(3 of 3)</a:t>
            </a:r>
            <a:endParaRPr lang="en-US" sz="2400" dirty="0"/>
          </a:p>
        </p:txBody>
      </p:sp>
      <p:sp>
        <p:nvSpPr>
          <p:cNvPr id="3" name="Content Placeholder 2"/>
          <p:cNvSpPr>
            <a:spLocks noGrp="1"/>
          </p:cNvSpPr>
          <p:nvPr>
            <p:ph idx="1"/>
          </p:nvPr>
        </p:nvSpPr>
        <p:spPr/>
        <p:txBody>
          <a:bodyPr/>
          <a:lstStyle/>
          <a:p>
            <a:r>
              <a:rPr lang="en-US" dirty="0" smtClean="0"/>
              <a:t>Distributed loss study</a:t>
            </a:r>
          </a:p>
          <a:p>
            <a:pPr lvl="1"/>
            <a:r>
              <a:rPr lang="en-US" dirty="0" smtClean="0"/>
              <a:t>e.g., Scrape at ELAM with Accumulator bend bus off (October 2011?)</a:t>
            </a:r>
          </a:p>
          <a:p>
            <a:r>
              <a:rPr lang="en-US" dirty="0" smtClean="0"/>
              <a:t>Determine blue box trip levels for 14 TLM cables required for mu2e</a:t>
            </a:r>
            <a:endParaRPr lang="en-US" dirty="0"/>
          </a:p>
          <a:p>
            <a:pPr lvl="1"/>
            <a:r>
              <a:rPr lang="en-US" dirty="0" smtClean="0"/>
              <a:t>Needed to finalize radiation safety plan for mu2e</a:t>
            </a:r>
          </a:p>
        </p:txBody>
      </p:sp>
      <p:sp>
        <p:nvSpPr>
          <p:cNvPr id="7" name="Slide Number Placeholder 6"/>
          <p:cNvSpPr>
            <a:spLocks noGrp="1"/>
          </p:cNvSpPr>
          <p:nvPr>
            <p:ph type="sldNum" sz="quarter" idx="12"/>
          </p:nvPr>
        </p:nvSpPr>
        <p:spPr/>
        <p:txBody>
          <a:bodyPr/>
          <a:lstStyle/>
          <a:p>
            <a:fld id="{707AF437-D799-41E4-ADB2-594B02F26D5F}" type="slidenum">
              <a:rPr lang="en-US" smtClean="0"/>
              <a:pPr/>
              <a:t>82</a:t>
            </a:fld>
            <a:endParaRPr lang="en-US"/>
          </a:p>
        </p:txBody>
      </p:sp>
      <p:sp>
        <p:nvSpPr>
          <p:cNvPr id="5" name="Date Placeholder 4"/>
          <p:cNvSpPr>
            <a:spLocks noGrp="1"/>
          </p:cNvSpPr>
          <p:nvPr>
            <p:ph type="dt" sz="half" idx="10"/>
          </p:nvPr>
        </p:nvSpPr>
        <p:spPr/>
        <p:txBody>
          <a:bodyPr/>
          <a:lstStyle/>
          <a:p>
            <a:fld id="{01E63513-14F9-4221-8FEC-58414CA93B6B}" type="datetime4">
              <a:rPr lang="en-US" smtClean="0"/>
              <a:pPr/>
              <a:t>August 14, 2012</a:t>
            </a:fld>
            <a:endParaRPr lang="en-US"/>
          </a:p>
        </p:txBody>
      </p:sp>
      <p:sp>
        <p:nvSpPr>
          <p:cNvPr id="6" name="Footer Placeholder 5"/>
          <p:cNvSpPr>
            <a:spLocks noGrp="1"/>
          </p:cNvSpPr>
          <p:nvPr>
            <p:ph type="ftr" sz="quarter" idx="11"/>
          </p:nvPr>
        </p:nvSpPr>
        <p:spPr/>
        <p:txBody>
          <a:bodyPr/>
          <a:lstStyle/>
          <a:p>
            <a:r>
              <a:rPr lang="en-US" smtClean="0"/>
              <a:t>T. Leveling</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A4E6A13-D81D-48D2-92CA-BC8225DBBC67}" type="datetime4">
              <a:rPr lang="en-US" smtClean="0"/>
              <a:pPr/>
              <a:t>August 14, 2012</a:t>
            </a:fld>
            <a:endParaRPr lang="en-US"/>
          </a:p>
        </p:txBody>
      </p:sp>
      <p:sp>
        <p:nvSpPr>
          <p:cNvPr id="5" name="Footer Placeholder 4"/>
          <p:cNvSpPr>
            <a:spLocks noGrp="1"/>
          </p:cNvSpPr>
          <p:nvPr>
            <p:ph type="ftr" sz="quarter" idx="11"/>
          </p:nvPr>
        </p:nvSpPr>
        <p:spPr/>
        <p:txBody>
          <a:bodyPr/>
          <a:lstStyle/>
          <a:p>
            <a:r>
              <a:rPr lang="en-US" smtClean="0"/>
              <a:t>T. Leveling</a:t>
            </a:r>
            <a:endParaRPr lang="en-US"/>
          </a:p>
        </p:txBody>
      </p:sp>
      <p:sp>
        <p:nvSpPr>
          <p:cNvPr id="6" name="Slide Number Placeholder 5"/>
          <p:cNvSpPr>
            <a:spLocks noGrp="1"/>
          </p:cNvSpPr>
          <p:nvPr>
            <p:ph type="sldNum" sz="quarter" idx="12"/>
          </p:nvPr>
        </p:nvSpPr>
        <p:spPr/>
        <p:txBody>
          <a:bodyPr/>
          <a:lstStyle/>
          <a:p>
            <a:fld id="{707AF437-D799-41E4-ADB2-594B02F26D5F}" type="slidenum">
              <a:rPr lang="en-US" smtClean="0"/>
              <a:pPr/>
              <a:t>9</a:t>
            </a:fld>
            <a:endParaRPr lang="en-US"/>
          </a:p>
        </p:txBody>
      </p:sp>
      <p:pic>
        <p:nvPicPr>
          <p:cNvPr id="7" name="Picture 6"/>
          <p:cNvPicPr/>
          <p:nvPr/>
        </p:nvPicPr>
        <p:blipFill>
          <a:blip r:embed="rId2" cstate="print"/>
          <a:srcRect/>
          <a:stretch>
            <a:fillRect/>
          </a:stretch>
        </p:blipFill>
        <p:spPr bwMode="auto">
          <a:xfrm>
            <a:off x="381000" y="152400"/>
            <a:ext cx="3810000" cy="3048000"/>
          </a:xfrm>
          <a:prstGeom prst="rect">
            <a:avLst/>
          </a:prstGeom>
          <a:noFill/>
          <a:ln w="9525">
            <a:noFill/>
            <a:miter lim="800000"/>
            <a:headEnd/>
            <a:tailEnd/>
          </a:ln>
        </p:spPr>
      </p:pic>
      <p:pic>
        <p:nvPicPr>
          <p:cNvPr id="8" name="Picture 7"/>
          <p:cNvPicPr/>
          <p:nvPr/>
        </p:nvPicPr>
        <p:blipFill>
          <a:blip r:embed="rId3" cstate="print"/>
          <a:srcRect/>
          <a:stretch>
            <a:fillRect/>
          </a:stretch>
        </p:blipFill>
        <p:spPr bwMode="auto">
          <a:xfrm>
            <a:off x="533400" y="3352800"/>
            <a:ext cx="3810000" cy="3048000"/>
          </a:xfrm>
          <a:prstGeom prst="rect">
            <a:avLst/>
          </a:prstGeom>
          <a:noFill/>
          <a:ln w="9525">
            <a:noFill/>
            <a:miter lim="800000"/>
            <a:headEnd/>
            <a:tailEnd/>
          </a:ln>
        </p:spPr>
      </p:pic>
      <p:pic>
        <p:nvPicPr>
          <p:cNvPr id="9" name="Picture 8"/>
          <p:cNvPicPr/>
          <p:nvPr/>
        </p:nvPicPr>
        <p:blipFill>
          <a:blip r:embed="rId4" cstate="print"/>
          <a:srcRect/>
          <a:stretch>
            <a:fillRect/>
          </a:stretch>
        </p:blipFill>
        <p:spPr bwMode="auto">
          <a:xfrm>
            <a:off x="4495800" y="1600200"/>
            <a:ext cx="3810000" cy="3124200"/>
          </a:xfrm>
          <a:prstGeom prst="rect">
            <a:avLst/>
          </a:prstGeom>
          <a:noFill/>
          <a:ln w="9525">
            <a:noFill/>
            <a:miter lim="800000"/>
            <a:headEnd/>
            <a:tailEnd/>
          </a:ln>
        </p:spPr>
      </p:pic>
      <p:sp>
        <p:nvSpPr>
          <p:cNvPr id="10" name="TextBox 9"/>
          <p:cNvSpPr txBox="1"/>
          <p:nvPr/>
        </p:nvSpPr>
        <p:spPr>
          <a:xfrm>
            <a:off x="4343400" y="609600"/>
            <a:ext cx="4614020" cy="369332"/>
          </a:xfrm>
          <a:prstGeom prst="rect">
            <a:avLst/>
          </a:prstGeom>
          <a:noFill/>
        </p:spPr>
        <p:txBody>
          <a:bodyPr wrap="none" rtlCol="0">
            <a:spAutoFit/>
          </a:bodyPr>
          <a:lstStyle/>
          <a:p>
            <a:r>
              <a:rPr lang="en-US" dirty="0" smtClean="0"/>
              <a:t>Background with no beam over period of hours</a:t>
            </a:r>
            <a:endParaRPr lang="en-US" dirty="0"/>
          </a:p>
        </p:txBody>
      </p:sp>
      <p:sp>
        <p:nvSpPr>
          <p:cNvPr id="11" name="TextBox 10"/>
          <p:cNvSpPr txBox="1"/>
          <p:nvPr/>
        </p:nvSpPr>
        <p:spPr>
          <a:xfrm>
            <a:off x="1219200" y="2514600"/>
            <a:ext cx="593432" cy="369332"/>
          </a:xfrm>
          <a:prstGeom prst="rect">
            <a:avLst/>
          </a:prstGeom>
          <a:noFill/>
        </p:spPr>
        <p:txBody>
          <a:bodyPr wrap="none" rtlCol="0">
            <a:spAutoFit/>
          </a:bodyPr>
          <a:lstStyle/>
          <a:p>
            <a:r>
              <a:rPr lang="en-US" dirty="0" smtClean="0">
                <a:solidFill>
                  <a:srgbClr val="FFFF00"/>
                </a:solidFill>
              </a:rPr>
              <a:t>125’</a:t>
            </a:r>
            <a:endParaRPr lang="en-US" dirty="0">
              <a:solidFill>
                <a:srgbClr val="FFFF00"/>
              </a:solidFill>
            </a:endParaRPr>
          </a:p>
        </p:txBody>
      </p:sp>
      <p:sp>
        <p:nvSpPr>
          <p:cNvPr id="12" name="TextBox 11"/>
          <p:cNvSpPr txBox="1"/>
          <p:nvPr/>
        </p:nvSpPr>
        <p:spPr>
          <a:xfrm>
            <a:off x="1295400" y="5638800"/>
            <a:ext cx="593432" cy="369332"/>
          </a:xfrm>
          <a:prstGeom prst="rect">
            <a:avLst/>
          </a:prstGeom>
          <a:noFill/>
        </p:spPr>
        <p:txBody>
          <a:bodyPr wrap="none" rtlCol="0">
            <a:spAutoFit/>
          </a:bodyPr>
          <a:lstStyle/>
          <a:p>
            <a:r>
              <a:rPr lang="en-US" dirty="0" smtClean="0">
                <a:solidFill>
                  <a:srgbClr val="FFFF00"/>
                </a:solidFill>
              </a:rPr>
              <a:t>250’</a:t>
            </a:r>
            <a:endParaRPr lang="en-US" dirty="0">
              <a:solidFill>
                <a:srgbClr val="FFFF00"/>
              </a:solidFill>
            </a:endParaRPr>
          </a:p>
        </p:txBody>
      </p:sp>
      <p:sp>
        <p:nvSpPr>
          <p:cNvPr id="13" name="TextBox 12"/>
          <p:cNvSpPr txBox="1"/>
          <p:nvPr/>
        </p:nvSpPr>
        <p:spPr>
          <a:xfrm>
            <a:off x="5410200" y="3886200"/>
            <a:ext cx="593432" cy="369332"/>
          </a:xfrm>
          <a:prstGeom prst="rect">
            <a:avLst/>
          </a:prstGeom>
          <a:noFill/>
        </p:spPr>
        <p:txBody>
          <a:bodyPr wrap="none" rtlCol="0">
            <a:spAutoFit/>
          </a:bodyPr>
          <a:lstStyle/>
          <a:p>
            <a:r>
              <a:rPr lang="en-US" dirty="0" smtClean="0">
                <a:solidFill>
                  <a:srgbClr val="FFFF00"/>
                </a:solidFill>
              </a:rPr>
              <a:t>338’</a:t>
            </a:r>
            <a:endParaRPr lang="en-US"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2165</TotalTime>
  <Words>2619</Words>
  <Application>Microsoft Office PowerPoint</Application>
  <PresentationFormat>On-screen Show (4:3)</PresentationFormat>
  <Paragraphs>800</Paragraphs>
  <Slides>82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84" baseType="lpstr">
      <vt:lpstr>Office Theme</vt:lpstr>
      <vt:lpstr>Equation</vt:lpstr>
      <vt:lpstr>TLM Development</vt:lpstr>
      <vt:lpstr>Slide 2</vt:lpstr>
      <vt:lpstr>TLMs History at Pbar/Muon (1 of 3)</vt:lpstr>
      <vt:lpstr>TLMs History at Pbar/Muon (2 of 3)</vt:lpstr>
      <vt:lpstr>TLMs History at Pbar/Muon (3 of 3)</vt:lpstr>
      <vt:lpstr>Slide 6</vt:lpstr>
      <vt:lpstr>Slide 7</vt:lpstr>
      <vt:lpstr>Slide 8</vt:lpstr>
      <vt:lpstr>Slide 9</vt:lpstr>
      <vt:lpstr>Slide 10</vt:lpstr>
      <vt:lpstr>Slide 11</vt:lpstr>
      <vt:lpstr>Slide 12</vt:lpstr>
      <vt:lpstr>Slide 13</vt:lpstr>
      <vt:lpstr>Electrometer Development</vt:lpstr>
      <vt:lpstr>Slide 15</vt:lpstr>
      <vt:lpstr>Slide 16</vt:lpstr>
      <vt:lpstr>Digitizer circuit</vt:lpstr>
      <vt:lpstr>Backup slides</vt:lpstr>
      <vt:lpstr>Slide 19</vt:lpstr>
      <vt:lpstr>Slide 20</vt:lpstr>
      <vt:lpstr>Slide 21</vt:lpstr>
      <vt:lpstr>Slide 22</vt:lpstr>
      <vt:lpstr>Slide 23</vt:lpstr>
      <vt:lpstr>Dynamic Range </vt:lpstr>
      <vt:lpstr>Digitizer circuit</vt:lpstr>
      <vt:lpstr>Chipmunk digitizer</vt:lpstr>
      <vt:lpstr>Low trip level</vt:lpstr>
      <vt:lpstr>TLM needs a heartbeat</vt:lpstr>
      <vt:lpstr>Slide 29</vt:lpstr>
      <vt:lpstr>Slide 30</vt:lpstr>
      <vt:lpstr>Slide 31</vt:lpstr>
      <vt:lpstr>Slide 32</vt:lpstr>
      <vt:lpstr>Slide 33</vt:lpstr>
      <vt:lpstr>Slide 34</vt:lpstr>
      <vt:lpstr>Slide 35</vt:lpstr>
      <vt:lpstr>Slide 36</vt:lpstr>
      <vt:lpstr>Slide 37</vt:lpstr>
      <vt:lpstr>Compared Scope measurement with 6517B for similar beam loss</vt:lpstr>
      <vt:lpstr>Continued high intensity plateau measurements</vt:lpstr>
      <vt:lpstr>Slide 40</vt:lpstr>
      <vt:lpstr>TLM use at the intensity Frontier</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Next steps</vt:lpstr>
      <vt:lpstr>TLM electronics development resources</vt:lpstr>
      <vt:lpstr>Since the last meeting</vt:lpstr>
      <vt:lpstr>Scope pictures</vt:lpstr>
      <vt:lpstr>0.14 RAD cards saturate</vt:lpstr>
      <vt:lpstr>Repeated 2000 Pbar SA measurement</vt:lpstr>
      <vt:lpstr>Single resets do not clear BLM cards in all cases</vt:lpstr>
      <vt:lpstr>Clear on 00 event and 93 event</vt:lpstr>
      <vt:lpstr>TLMs samples on 93 reverse proton tuneup event</vt:lpstr>
      <vt:lpstr>Small negative currents occur</vt:lpstr>
      <vt:lpstr>Some minutes of operation</vt:lpstr>
      <vt:lpstr>Script has been written to ramp elam simplifies beam loss studies</vt:lpstr>
      <vt:lpstr>TLM response correlated with beam power on target by timeline variation</vt:lpstr>
      <vt:lpstr>TLM response correlated with stacktail performance</vt:lpstr>
      <vt:lpstr>A series of measurements have been variable beam loss</vt:lpstr>
      <vt:lpstr>Recorded response of 5 chipmunks</vt:lpstr>
      <vt:lpstr>Chipmunk response is linear with number of protons lost</vt:lpstr>
      <vt:lpstr>TLMs also have linear response!</vt:lpstr>
      <vt:lpstr>TLM response as a function of length</vt:lpstr>
      <vt:lpstr>During stacking operations</vt:lpstr>
      <vt:lpstr>Tried reversing HV and signal roles of the TLM cable</vt:lpstr>
      <vt:lpstr>Blue box is in service connected to 125’ TLM</vt:lpstr>
      <vt:lpstr>Blue box is in service connected to 125’ TLM</vt:lpstr>
      <vt:lpstr>Blue box is in service connected to 125’ TLM</vt:lpstr>
      <vt:lpstr>Next steps (1 of 3)</vt:lpstr>
      <vt:lpstr>Next steps (2 of 3)</vt:lpstr>
      <vt:lpstr>Next steps (3 of 3)</vt:lpstr>
    </vt:vector>
  </TitlesOfParts>
  <Company>Fermilab | Accelerator Division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TLMs at Pbar Progress since 7/19/11</dc:title>
  <dc:creator>Leveling</dc:creator>
  <cp:lastModifiedBy>Leveling</cp:lastModifiedBy>
  <cp:revision>156</cp:revision>
  <dcterms:created xsi:type="dcterms:W3CDTF">2011-08-24T16:17:54Z</dcterms:created>
  <dcterms:modified xsi:type="dcterms:W3CDTF">2012-08-14T12:56:45Z</dcterms:modified>
</cp:coreProperties>
</file>